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handoutMasterIdLst>
    <p:handoutMasterId r:id="rId61"/>
  </p:handoutMasterIdLst>
  <p:sldIdLst>
    <p:sldId id="256" r:id="rId2"/>
    <p:sldId id="292" r:id="rId3"/>
    <p:sldId id="308" r:id="rId4"/>
    <p:sldId id="257" r:id="rId5"/>
    <p:sldId id="309" r:id="rId6"/>
    <p:sldId id="310" r:id="rId7"/>
    <p:sldId id="290" r:id="rId8"/>
    <p:sldId id="291" r:id="rId9"/>
    <p:sldId id="258" r:id="rId10"/>
    <p:sldId id="259" r:id="rId11"/>
    <p:sldId id="311" r:id="rId12"/>
    <p:sldId id="312" r:id="rId13"/>
    <p:sldId id="260" r:id="rId14"/>
    <p:sldId id="261" r:id="rId15"/>
    <p:sldId id="265" r:id="rId16"/>
    <p:sldId id="262" r:id="rId17"/>
    <p:sldId id="263" r:id="rId18"/>
    <p:sldId id="295" r:id="rId19"/>
    <p:sldId id="267" r:id="rId20"/>
    <p:sldId id="266" r:id="rId21"/>
    <p:sldId id="285" r:id="rId22"/>
    <p:sldId id="293" r:id="rId23"/>
    <p:sldId id="264" r:id="rId24"/>
    <p:sldId id="294" r:id="rId25"/>
    <p:sldId id="296" r:id="rId26"/>
    <p:sldId id="268" r:id="rId27"/>
    <p:sldId id="281" r:id="rId28"/>
    <p:sldId id="269" r:id="rId29"/>
    <p:sldId id="282" r:id="rId30"/>
    <p:sldId id="270" r:id="rId31"/>
    <p:sldId id="283" r:id="rId32"/>
    <p:sldId id="271" r:id="rId33"/>
    <p:sldId id="284" r:id="rId34"/>
    <p:sldId id="272" r:id="rId35"/>
    <p:sldId id="273" r:id="rId36"/>
    <p:sldId id="274" r:id="rId37"/>
    <p:sldId id="275" r:id="rId38"/>
    <p:sldId id="276" r:id="rId39"/>
    <p:sldId id="277" r:id="rId40"/>
    <p:sldId id="297" r:id="rId41"/>
    <p:sldId id="298" r:id="rId42"/>
    <p:sldId id="299" r:id="rId43"/>
    <p:sldId id="300" r:id="rId44"/>
    <p:sldId id="313" r:id="rId45"/>
    <p:sldId id="286" r:id="rId46"/>
    <p:sldId id="278" r:id="rId47"/>
    <p:sldId id="301" r:id="rId48"/>
    <p:sldId id="302" r:id="rId49"/>
    <p:sldId id="303" r:id="rId50"/>
    <p:sldId id="279" r:id="rId51"/>
    <p:sldId id="304" r:id="rId52"/>
    <p:sldId id="305" r:id="rId53"/>
    <p:sldId id="306" r:id="rId54"/>
    <p:sldId id="307" r:id="rId55"/>
    <p:sldId id="280" r:id="rId56"/>
    <p:sldId id="287" r:id="rId57"/>
    <p:sldId id="288" r:id="rId58"/>
    <p:sldId id="289"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86"/>
  </p:normalViewPr>
  <p:slideViewPr>
    <p:cSldViewPr snapToGrid="0" snapToObjects="1">
      <p:cViewPr varScale="1">
        <p:scale>
          <a:sx n="102" d="100"/>
          <a:sy n="102" d="100"/>
        </p:scale>
        <p:origin x="138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B53985-CC05-1440-9F82-52B322E62E42}" type="datetimeFigureOut">
              <a:rPr lang="en-US" smtClean="0"/>
              <a:t>1/13/19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C50780-AE57-E942-864B-EE3E47DD09A2}" type="slidenum">
              <a:rPr lang="en-US" smtClean="0"/>
              <a:t>‹#›</a:t>
            </a:fld>
            <a:endParaRPr lang="en-US"/>
          </a:p>
        </p:txBody>
      </p:sp>
    </p:spTree>
    <p:extLst>
      <p:ext uri="{BB962C8B-B14F-4D97-AF65-F5344CB8AC3E}">
        <p14:creationId xmlns:p14="http://schemas.microsoft.com/office/powerpoint/2010/main" val="14469019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1A1D67-8807-384B-89B1-2FE9289AA51C}" type="datetimeFigureOut">
              <a:rPr lang="en-US" smtClean="0"/>
              <a:t>1/13/19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10F71-6DE3-1B46-9D6D-C4B30771EFE8}" type="slidenum">
              <a:rPr lang="en-US" smtClean="0"/>
              <a:t>‹#›</a:t>
            </a:fld>
            <a:endParaRPr lang="en-US"/>
          </a:p>
        </p:txBody>
      </p:sp>
    </p:spTree>
    <p:extLst>
      <p:ext uri="{BB962C8B-B14F-4D97-AF65-F5344CB8AC3E}">
        <p14:creationId xmlns:p14="http://schemas.microsoft.com/office/powerpoint/2010/main" val="18571306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17C5D1-C1F6-E84D-A468-51951492D8A6}" type="datetime1">
              <a:rPr lang="en-US" smtClean="0"/>
              <a:t>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282068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46BCEC-2DBF-7C4F-8236-D210DB0D03FB}" type="datetime1">
              <a:rPr lang="en-US" smtClean="0"/>
              <a:t>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186427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E34E0-8465-4845-AF8C-83BC3C3D5434}" type="datetime1">
              <a:rPr lang="en-US" smtClean="0"/>
              <a:t>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336123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2BFDA4-8570-BA43-AA41-733C1E4E7FDB}" type="datetime1">
              <a:rPr lang="en-US" smtClean="0"/>
              <a:t>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230810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CE5E3C-3FFD-EE41-8047-2CE24C0B8E11}" type="datetime1">
              <a:rPr lang="en-US" smtClean="0"/>
              <a:t>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354402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FA6312-3FB3-184D-8537-FE12D2EE2035}" type="datetime1">
              <a:rPr lang="en-US" smtClean="0"/>
              <a:t>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226482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84ADA3-43DB-6643-9D71-1557CEC2B134}" type="datetime1">
              <a:rPr lang="en-US" smtClean="0"/>
              <a:t>1/13/19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2652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AD446F-4251-0B4E-96D9-F7A6CE59AB49}" type="datetime1">
              <a:rPr lang="en-US" smtClean="0"/>
              <a:t>1/13/19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386177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A484C-35B4-EC4D-BFE9-9B59022B9460}" type="datetime1">
              <a:rPr lang="en-US" smtClean="0"/>
              <a:t>1/13/19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426957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43ABBA-C455-9548-A180-7A1D84E70137}" type="datetime1">
              <a:rPr lang="en-US" smtClean="0"/>
              <a:t>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298544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503DE6-2A48-6647-861B-A626F9CB1B43}" type="datetime1">
              <a:rPr lang="en-US" smtClean="0"/>
              <a:t>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130595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5142D-7606-144F-876C-A9AC2899E637}" type="datetime1">
              <a:rPr lang="en-US" smtClean="0"/>
              <a:t>1/13/19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66960-9295-B34F-8C05-E64679D6C35D}" type="slidenum">
              <a:rPr lang="en-US" smtClean="0"/>
              <a:t>‹#›</a:t>
            </a:fld>
            <a:endParaRPr lang="en-US"/>
          </a:p>
        </p:txBody>
      </p:sp>
    </p:spTree>
    <p:extLst>
      <p:ext uri="{BB962C8B-B14F-4D97-AF65-F5344CB8AC3E}">
        <p14:creationId xmlns:p14="http://schemas.microsoft.com/office/powerpoint/2010/main" val="3421893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ethermouc@gmail.com" TargetMode="External"/><Relationship Id="rId2" Type="http://schemas.openxmlformats.org/officeDocument/2006/relationships/hyperlink" Target="mailto:beaucag@uc.edu" TargetMode="External"/><Relationship Id="rId1" Type="http://schemas.openxmlformats.org/officeDocument/2006/relationships/slideLayout" Target="../slideLayouts/slideLayout1.xml"/><Relationship Id="rId4" Type="http://schemas.openxmlformats.org/officeDocument/2006/relationships/hyperlink" Target="http://www.eng.uc.edu/~beaucag/Classes/ChEThermoBeaucage.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chethermouc@gmail.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chethermouc@gmail.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4125" y="310950"/>
            <a:ext cx="3945048" cy="369332"/>
          </a:xfrm>
          <a:prstGeom prst="rect">
            <a:avLst/>
          </a:prstGeom>
          <a:noFill/>
        </p:spPr>
        <p:txBody>
          <a:bodyPr wrap="none" rtlCol="0">
            <a:spAutoFit/>
          </a:bodyPr>
          <a:lstStyle/>
          <a:p>
            <a:r>
              <a:rPr lang="en-US" b="1" dirty="0"/>
              <a:t>Chemical Engineering Thermodynamics</a:t>
            </a:r>
          </a:p>
        </p:txBody>
      </p:sp>
      <p:sp>
        <p:nvSpPr>
          <p:cNvPr id="5" name="TextBox 4"/>
          <p:cNvSpPr txBox="1"/>
          <p:nvPr/>
        </p:nvSpPr>
        <p:spPr>
          <a:xfrm>
            <a:off x="2016125" y="1317862"/>
            <a:ext cx="4983568" cy="646331"/>
          </a:xfrm>
          <a:prstGeom prst="rect">
            <a:avLst/>
          </a:prstGeom>
          <a:noFill/>
        </p:spPr>
        <p:txBody>
          <a:bodyPr wrap="none" rtlCol="0">
            <a:spAutoFit/>
          </a:bodyPr>
          <a:lstStyle/>
          <a:p>
            <a:r>
              <a:rPr lang="en-US" dirty="0"/>
              <a:t>Class meets MTWR from 12:20 to 1:15 Baldwin 755</a:t>
            </a:r>
          </a:p>
          <a:p>
            <a:r>
              <a:rPr lang="en-US" dirty="0"/>
              <a:t>Help sessions W 3-5 405 ERC</a:t>
            </a:r>
          </a:p>
        </p:txBody>
      </p:sp>
      <p:sp>
        <p:nvSpPr>
          <p:cNvPr id="6" name="TextBox 5"/>
          <p:cNvSpPr txBox="1"/>
          <p:nvPr/>
        </p:nvSpPr>
        <p:spPr>
          <a:xfrm>
            <a:off x="1066999" y="5199017"/>
            <a:ext cx="6692024" cy="923330"/>
          </a:xfrm>
          <a:prstGeom prst="rect">
            <a:avLst/>
          </a:prstGeom>
          <a:noFill/>
        </p:spPr>
        <p:txBody>
          <a:bodyPr wrap="square" rtlCol="0">
            <a:spAutoFit/>
          </a:bodyPr>
          <a:lstStyle/>
          <a:p>
            <a:r>
              <a:rPr lang="en-US" b="1" dirty="0"/>
              <a:t>Introductory Chemical Engineering Thermodynamics Second Edition</a:t>
            </a:r>
          </a:p>
          <a:p>
            <a:r>
              <a:rPr lang="en-US" b="1" dirty="0"/>
              <a:t>J. Richard Elliott and Carl T. Lira</a:t>
            </a:r>
          </a:p>
          <a:p>
            <a:r>
              <a:rPr lang="en-US" b="1" dirty="0"/>
              <a:t>ISBN 978-0-13-606854-9http://</a:t>
            </a:r>
            <a:r>
              <a:rPr lang="en-US" b="1" dirty="0" err="1"/>
              <a:t>chethermo.net</a:t>
            </a:r>
            <a:r>
              <a:rPr lang="en-US" b="1" dirty="0"/>
              <a:t>/</a:t>
            </a:r>
          </a:p>
        </p:txBody>
      </p:sp>
      <p:sp>
        <p:nvSpPr>
          <p:cNvPr id="8" name="Slide Number Placeholder 7"/>
          <p:cNvSpPr>
            <a:spLocks noGrp="1"/>
          </p:cNvSpPr>
          <p:nvPr>
            <p:ph type="sldNum" sz="quarter" idx="12"/>
          </p:nvPr>
        </p:nvSpPr>
        <p:spPr/>
        <p:txBody>
          <a:bodyPr/>
          <a:lstStyle/>
          <a:p>
            <a:fld id="{3CD66960-9295-B34F-8C05-E64679D6C35D}" type="slidenum">
              <a:rPr lang="en-US" smtClean="0"/>
              <a:t>1</a:t>
            </a:fld>
            <a:endParaRPr lang="en-US" dirty="0"/>
          </a:p>
        </p:txBody>
      </p:sp>
      <p:sp>
        <p:nvSpPr>
          <p:cNvPr id="9" name="TextBox 8"/>
          <p:cNvSpPr txBox="1"/>
          <p:nvPr/>
        </p:nvSpPr>
        <p:spPr>
          <a:xfrm>
            <a:off x="1064911" y="2198195"/>
            <a:ext cx="6883551" cy="2585323"/>
          </a:xfrm>
          <a:prstGeom prst="rect">
            <a:avLst/>
          </a:prstGeom>
          <a:noFill/>
        </p:spPr>
        <p:txBody>
          <a:bodyPr wrap="none" rtlCol="0">
            <a:spAutoFit/>
          </a:bodyPr>
          <a:lstStyle/>
          <a:p>
            <a:r>
              <a:rPr lang="en-US" b="1" dirty="0"/>
              <a:t>Prof. Greg Beaucage    </a:t>
            </a:r>
          </a:p>
          <a:p>
            <a:r>
              <a:rPr lang="en-US" b="1" dirty="0">
                <a:hlinkClick r:id="rId2"/>
              </a:rPr>
              <a:t>beaucag@uc.edu</a:t>
            </a:r>
            <a:r>
              <a:rPr lang="en-US" b="1" dirty="0"/>
              <a:t>  (don’t use)</a:t>
            </a:r>
          </a:p>
          <a:p>
            <a:r>
              <a:rPr lang="en-US" b="1" dirty="0">
                <a:hlinkClick r:id="rId3"/>
              </a:rPr>
              <a:t>chethermouc@gmail.com</a:t>
            </a:r>
            <a:r>
              <a:rPr lang="en-US" b="1" dirty="0"/>
              <a:t> (Homework)</a:t>
            </a:r>
          </a:p>
          <a:p>
            <a:endParaRPr lang="en-US" b="1" dirty="0"/>
          </a:p>
          <a:p>
            <a:r>
              <a:rPr lang="en-US" b="1" dirty="0">
                <a:hlinkClick r:id="rId4"/>
              </a:rPr>
              <a:t>http://www.eng.uc.edu/~beaucag/Classes/ChEThermoBeaucage.html</a:t>
            </a:r>
            <a:endParaRPr lang="en-US" b="1" dirty="0"/>
          </a:p>
          <a:p>
            <a:endParaRPr lang="en-US" b="1" dirty="0"/>
          </a:p>
          <a:p>
            <a:r>
              <a:rPr lang="en-US" b="1" dirty="0"/>
              <a:t>Teaching Assistant</a:t>
            </a:r>
          </a:p>
          <a:p>
            <a:r>
              <a:rPr lang="en-US" b="1" dirty="0" err="1"/>
              <a:t>Zinhui</a:t>
            </a:r>
            <a:r>
              <a:rPr lang="en-US" b="1" dirty="0"/>
              <a:t> Sun</a:t>
            </a:r>
          </a:p>
          <a:p>
            <a:r>
              <a:rPr lang="en-US" b="1" dirty="0" err="1"/>
              <a:t>sunxh@mail.uc.edu</a:t>
            </a:r>
            <a:endParaRPr lang="en-US" b="1" dirty="0"/>
          </a:p>
        </p:txBody>
      </p:sp>
      <p:sp>
        <p:nvSpPr>
          <p:cNvPr id="10" name="TextBox 9"/>
          <p:cNvSpPr txBox="1"/>
          <p:nvPr/>
        </p:nvSpPr>
        <p:spPr>
          <a:xfrm>
            <a:off x="3810000" y="849668"/>
            <a:ext cx="1085228" cy="369332"/>
          </a:xfrm>
          <a:prstGeom prst="rect">
            <a:avLst/>
          </a:prstGeom>
          <a:noFill/>
        </p:spPr>
        <p:txBody>
          <a:bodyPr wrap="none" rtlCol="0">
            <a:spAutoFit/>
          </a:bodyPr>
          <a:lstStyle/>
          <a:p>
            <a:r>
              <a:rPr lang="en-US" b="1" dirty="0"/>
              <a:t>CHE 3062</a:t>
            </a:r>
          </a:p>
        </p:txBody>
      </p:sp>
      <p:sp>
        <p:nvSpPr>
          <p:cNvPr id="2" name="Rectangle 1">
            <a:extLst>
              <a:ext uri="{FF2B5EF4-FFF2-40B4-BE49-F238E27FC236}">
                <a16:creationId xmlns:a16="http://schemas.microsoft.com/office/drawing/2014/main" id="{09682D47-388C-6B46-972A-FE763773E91D}"/>
              </a:ext>
            </a:extLst>
          </p:cNvPr>
          <p:cNvSpPr/>
          <p:nvPr/>
        </p:nvSpPr>
        <p:spPr>
          <a:xfrm>
            <a:off x="4227354" y="3860188"/>
            <a:ext cx="4572000" cy="923330"/>
          </a:xfrm>
          <a:prstGeom prst="rect">
            <a:avLst/>
          </a:prstGeom>
        </p:spPr>
        <p:txBody>
          <a:bodyPr>
            <a:spAutoFit/>
          </a:bodyPr>
          <a:lstStyle/>
          <a:p>
            <a:r>
              <a:rPr lang="en-US" b="1" dirty="0"/>
              <a:t>Alex </a:t>
            </a:r>
            <a:r>
              <a:rPr lang="en-US" b="1" dirty="0" err="1"/>
              <a:t>Mcglasson</a:t>
            </a:r>
            <a:r>
              <a:rPr lang="en-US" b="1" dirty="0"/>
              <a:t> (Undergraduate)</a:t>
            </a:r>
          </a:p>
          <a:p>
            <a:r>
              <a:rPr lang="en-US" b="1" dirty="0" err="1"/>
              <a:t>mcglasam@mail.uc.edu</a:t>
            </a:r>
            <a:endParaRPr lang="en-US" b="1" dirty="0"/>
          </a:p>
          <a:p>
            <a:r>
              <a:rPr lang="en-US" b="1" dirty="0"/>
              <a:t>ERC 435 </a:t>
            </a:r>
          </a:p>
        </p:txBody>
      </p:sp>
    </p:spTree>
    <p:extLst>
      <p:ext uri="{BB962C8B-B14F-4D97-AF65-F5344CB8AC3E}">
        <p14:creationId xmlns:p14="http://schemas.microsoft.com/office/powerpoint/2010/main" val="3749718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0" y="1074234"/>
            <a:ext cx="7778750" cy="4801314"/>
          </a:xfrm>
          <a:prstGeom prst="rect">
            <a:avLst/>
          </a:prstGeom>
        </p:spPr>
        <p:txBody>
          <a:bodyPr wrap="square">
            <a:spAutoFit/>
          </a:bodyPr>
          <a:lstStyle/>
          <a:p>
            <a:r>
              <a:rPr lang="en-US" b="1" dirty="0"/>
              <a:t>More Definitions:</a:t>
            </a:r>
          </a:p>
          <a:p>
            <a:endParaRPr lang="en-US" b="1" dirty="0"/>
          </a:p>
          <a:p>
            <a:r>
              <a:rPr lang="en-US" b="1" dirty="0"/>
              <a:t>Internal Energy</a:t>
            </a:r>
            <a:r>
              <a:rPr lang="en-US" dirty="0"/>
              <a:t>, </a:t>
            </a:r>
            <a:r>
              <a:rPr lang="en-US" i="1" dirty="0"/>
              <a:t>U</a:t>
            </a:r>
            <a:r>
              <a:rPr lang="en-US" dirty="0"/>
              <a:t>.</a:t>
            </a:r>
          </a:p>
          <a:p>
            <a:r>
              <a:rPr lang="en-US" dirty="0"/>
              <a:t>Thermal and repulsive/attractive enthalpy of molecular interaction. </a:t>
            </a:r>
          </a:p>
          <a:p>
            <a:r>
              <a:rPr lang="en-US" dirty="0"/>
              <a:t>Ignores center of mass energy.</a:t>
            </a:r>
          </a:p>
          <a:p>
            <a:endParaRPr lang="en-US" dirty="0"/>
          </a:p>
          <a:p>
            <a:r>
              <a:rPr lang="en-US" b="1" dirty="0"/>
              <a:t>Enthalpy</a:t>
            </a:r>
            <a:r>
              <a:rPr lang="en-US" dirty="0"/>
              <a:t>, </a:t>
            </a:r>
            <a:r>
              <a:rPr lang="en-US" i="1" dirty="0"/>
              <a:t>H</a:t>
            </a:r>
            <a:r>
              <a:rPr lang="en-US" dirty="0"/>
              <a:t>.</a:t>
            </a:r>
          </a:p>
          <a:p>
            <a:r>
              <a:rPr lang="en-US" dirty="0"/>
              <a:t>Energy related to specific bonding/reactions, and </a:t>
            </a:r>
            <a:r>
              <a:rPr lang="en-US" i="1" dirty="0"/>
              <a:t>PV</a:t>
            </a:r>
            <a:r>
              <a:rPr lang="en-US" dirty="0"/>
              <a:t> work. So the sum of internal energy and </a:t>
            </a:r>
            <a:r>
              <a:rPr lang="en-US" i="1" dirty="0"/>
              <a:t>PV</a:t>
            </a:r>
            <a:r>
              <a:rPr lang="en-US" dirty="0"/>
              <a:t>.</a:t>
            </a:r>
          </a:p>
          <a:p>
            <a:endParaRPr lang="en-US" dirty="0"/>
          </a:p>
          <a:p>
            <a:r>
              <a:rPr lang="en-US" b="1" dirty="0"/>
              <a:t>Entropy</a:t>
            </a:r>
            <a:r>
              <a:rPr lang="en-US" dirty="0"/>
              <a:t>, </a:t>
            </a:r>
            <a:r>
              <a:rPr lang="en-US" i="1" dirty="0"/>
              <a:t>S</a:t>
            </a:r>
            <a:r>
              <a:rPr lang="en-US" dirty="0"/>
              <a:t>.</a:t>
            </a:r>
          </a:p>
          <a:p>
            <a:r>
              <a:rPr lang="en-US" dirty="0"/>
              <a:t>If you mix two ideal gasses at constant pressure there is no </a:t>
            </a:r>
            <a:r>
              <a:rPr lang="en-US" dirty="0" err="1"/>
              <a:t>enthalpic</a:t>
            </a:r>
            <a:r>
              <a:rPr lang="en-US" dirty="0"/>
              <a:t> interaction so the enthalpy of the system does not change. However, the system has changed since it requires a significant amount of work to separate the two ideal gasses and return to the pure states. This change is a change in entropy. The entropy change in this case is given by </a:t>
            </a:r>
            <a:r>
              <a:rPr lang="el-GR" dirty="0">
                <a:latin typeface="Symbol" charset="2"/>
                <a:cs typeface="Symbol" charset="2"/>
              </a:rPr>
              <a:t>Δ</a:t>
            </a:r>
            <a:r>
              <a:rPr lang="en-US" i="1" dirty="0"/>
              <a:t>S</a:t>
            </a:r>
            <a:r>
              <a:rPr lang="en-US" dirty="0"/>
              <a:t> = </a:t>
            </a:r>
            <a:r>
              <a:rPr lang="en-US" i="1" dirty="0" err="1"/>
              <a:t>n</a:t>
            </a:r>
            <a:r>
              <a:rPr lang="en-US" dirty="0" err="1"/>
              <a:t>k</a:t>
            </a:r>
            <a:r>
              <a:rPr lang="en-US" baseline="-25000" dirty="0" err="1"/>
              <a:t>B</a:t>
            </a:r>
            <a:r>
              <a:rPr lang="en-US" dirty="0"/>
              <a:t>(</a:t>
            </a:r>
            <a:r>
              <a:rPr lang="el-GR" dirty="0"/>
              <a:t>φ</a:t>
            </a:r>
            <a:r>
              <a:rPr lang="en-US" baseline="-25000" dirty="0" err="1"/>
              <a:t>a</a:t>
            </a:r>
            <a:r>
              <a:rPr lang="en-US" dirty="0" err="1"/>
              <a:t>ln</a:t>
            </a:r>
            <a:r>
              <a:rPr lang="el-GR" dirty="0"/>
              <a:t>φ</a:t>
            </a:r>
            <a:r>
              <a:rPr lang="en-US" baseline="-25000" dirty="0"/>
              <a:t>a</a:t>
            </a:r>
            <a:r>
              <a:rPr lang="en-US" dirty="0"/>
              <a:t> +</a:t>
            </a:r>
            <a:r>
              <a:rPr lang="el-GR" dirty="0"/>
              <a:t>φ</a:t>
            </a:r>
            <a:r>
              <a:rPr lang="en-US" baseline="-25000" dirty="0" err="1"/>
              <a:t>b</a:t>
            </a:r>
            <a:r>
              <a:rPr lang="en-US" dirty="0" err="1"/>
              <a:t>ln</a:t>
            </a:r>
            <a:r>
              <a:rPr lang="el-GR" dirty="0"/>
              <a:t>φ</a:t>
            </a:r>
            <a:r>
              <a:rPr lang="en-US" baseline="-25000" dirty="0"/>
              <a:t>b</a:t>
            </a:r>
            <a:r>
              <a:rPr lang="en-US" dirty="0"/>
              <a:t>) and the energy change </a:t>
            </a:r>
            <a:r>
              <a:rPr lang="el-GR" dirty="0">
                <a:latin typeface="Symbol" charset="2"/>
                <a:cs typeface="Symbol" charset="2"/>
              </a:rPr>
              <a:t>Δ</a:t>
            </a:r>
            <a:r>
              <a:rPr lang="en-US" i="1" dirty="0"/>
              <a:t>E</a:t>
            </a:r>
            <a:r>
              <a:rPr lang="en-US" dirty="0"/>
              <a:t> = -</a:t>
            </a:r>
            <a:r>
              <a:rPr lang="en-US" i="1" dirty="0"/>
              <a:t>T</a:t>
            </a:r>
            <a:r>
              <a:rPr lang="el-GR" dirty="0">
                <a:latin typeface="Symbol" charset="2"/>
                <a:cs typeface="Symbol" charset="2"/>
              </a:rPr>
              <a:t>Δ</a:t>
            </a:r>
            <a:r>
              <a:rPr lang="en-US" i="1" dirty="0"/>
              <a:t>S</a:t>
            </a:r>
            <a:r>
              <a:rPr lang="en-US" dirty="0"/>
              <a:t>.</a:t>
            </a:r>
          </a:p>
        </p:txBody>
      </p:sp>
      <p:sp>
        <p:nvSpPr>
          <p:cNvPr id="3" name="Slide Number Placeholder 2"/>
          <p:cNvSpPr>
            <a:spLocks noGrp="1"/>
          </p:cNvSpPr>
          <p:nvPr>
            <p:ph type="sldNum" sz="quarter" idx="12"/>
          </p:nvPr>
        </p:nvSpPr>
        <p:spPr/>
        <p:txBody>
          <a:bodyPr/>
          <a:lstStyle/>
          <a:p>
            <a:fld id="{3CD66960-9295-B34F-8C05-E64679D6C35D}" type="slidenum">
              <a:rPr lang="en-US" smtClean="0"/>
              <a:t>10</a:t>
            </a:fld>
            <a:endParaRPr lang="en-US"/>
          </a:p>
        </p:txBody>
      </p:sp>
    </p:spTree>
    <p:extLst>
      <p:ext uri="{BB962C8B-B14F-4D97-AF65-F5344CB8AC3E}">
        <p14:creationId xmlns:p14="http://schemas.microsoft.com/office/powerpoint/2010/main" val="1283186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625" y="272568"/>
            <a:ext cx="7778750" cy="646331"/>
          </a:xfrm>
          <a:prstGeom prst="rect">
            <a:avLst/>
          </a:prstGeom>
        </p:spPr>
        <p:txBody>
          <a:bodyPr wrap="square">
            <a:spAutoFit/>
          </a:bodyPr>
          <a:lstStyle/>
          <a:p>
            <a:r>
              <a:rPr lang="en-US" b="1" dirty="0"/>
              <a:t>More Definitions:</a:t>
            </a:r>
          </a:p>
          <a:p>
            <a:endParaRPr lang="en-US" b="1" dirty="0"/>
          </a:p>
        </p:txBody>
      </p:sp>
      <p:sp>
        <p:nvSpPr>
          <p:cNvPr id="3" name="Slide Number Placeholder 2"/>
          <p:cNvSpPr>
            <a:spLocks noGrp="1"/>
          </p:cNvSpPr>
          <p:nvPr>
            <p:ph type="sldNum" sz="quarter" idx="12"/>
          </p:nvPr>
        </p:nvSpPr>
        <p:spPr/>
        <p:txBody>
          <a:bodyPr/>
          <a:lstStyle/>
          <a:p>
            <a:fld id="{3CD66960-9295-B34F-8C05-E64679D6C35D}" type="slidenum">
              <a:rPr lang="en-US" smtClean="0"/>
              <a:t>11</a:t>
            </a:fld>
            <a:endParaRPr lang="en-US"/>
          </a:p>
        </p:txBody>
      </p:sp>
      <p:sp>
        <p:nvSpPr>
          <p:cNvPr id="7" name="TextBox 6">
            <a:extLst>
              <a:ext uri="{FF2B5EF4-FFF2-40B4-BE49-F238E27FC236}">
                <a16:creationId xmlns:a16="http://schemas.microsoft.com/office/drawing/2014/main" id="{080E9D2E-5546-5146-A557-DE7D3D211164}"/>
              </a:ext>
            </a:extLst>
          </p:cNvPr>
          <p:cNvSpPr txBox="1"/>
          <p:nvPr/>
        </p:nvSpPr>
        <p:spPr>
          <a:xfrm>
            <a:off x="529203" y="1064451"/>
            <a:ext cx="8085594" cy="4524315"/>
          </a:xfrm>
          <a:prstGeom prst="rect">
            <a:avLst/>
          </a:prstGeom>
          <a:noFill/>
        </p:spPr>
        <p:txBody>
          <a:bodyPr wrap="square" rtlCol="0">
            <a:spAutoFit/>
          </a:bodyPr>
          <a:lstStyle/>
          <a:p>
            <a:r>
              <a:rPr lang="en-US" dirty="0"/>
              <a:t>At a given temperature T</a:t>
            </a:r>
          </a:p>
          <a:p>
            <a:r>
              <a:rPr lang="en-US" dirty="0"/>
              <a:t>A “system” has </a:t>
            </a:r>
          </a:p>
          <a:p>
            <a:r>
              <a:rPr lang="en-US" dirty="0"/>
              <a:t>	Kinetic energy associated with motion </a:t>
            </a:r>
            <a:r>
              <a:rPr lang="en-US" i="1" dirty="0"/>
              <a:t>KE</a:t>
            </a:r>
            <a:r>
              <a:rPr lang="en-US" dirty="0"/>
              <a:t>,</a:t>
            </a:r>
          </a:p>
          <a:p>
            <a:r>
              <a:rPr lang="en-US" dirty="0"/>
              <a:t>	Potential energy associated with its position in a field (gravity) </a:t>
            </a:r>
            <a:r>
              <a:rPr lang="en-US" i="1" dirty="0"/>
              <a:t>PE</a:t>
            </a:r>
          </a:p>
          <a:p>
            <a:r>
              <a:rPr lang="en-US" dirty="0"/>
              <a:t>	Internal energy, </a:t>
            </a:r>
            <a:r>
              <a:rPr lang="en-US" i="1" dirty="0"/>
              <a:t>U</a:t>
            </a:r>
            <a:r>
              <a:rPr lang="en-US" dirty="0"/>
              <a:t>, associated with microscopic kinetic energies and the energy 	of interactions between microscopic components.  The microscopic kinetic 	energy increases with temperature.</a:t>
            </a:r>
          </a:p>
          <a:p>
            <a:endParaRPr lang="en-US" dirty="0"/>
          </a:p>
          <a:p>
            <a:r>
              <a:rPr lang="en-US" dirty="0"/>
              <a:t>At absolute 0 the “system” has only one state, a perfect and infinite crystal.  This condition is defined as having zero microscopic kinetic energy.  At higher temperatures the “system” has more possible configurations, </a:t>
            </a:r>
            <a:r>
              <a:rPr lang="en-US" i="1" dirty="0">
                <a:latin typeface="Symbol" pitchFamily="2" charset="2"/>
              </a:rPr>
              <a:t>W</a:t>
            </a:r>
            <a:r>
              <a:rPr lang="en-US" dirty="0"/>
              <a:t>.  Boltzmann proposed that the number of states could be related to the energy of the system through a thermodynamic parameter, the entropy, </a:t>
            </a:r>
          </a:p>
          <a:p>
            <a:pPr algn="ctr"/>
            <a:r>
              <a:rPr lang="en-US" i="1" dirty="0"/>
              <a:t>S</a:t>
            </a:r>
            <a:r>
              <a:rPr lang="en-US" dirty="0"/>
              <a:t> = </a:t>
            </a:r>
            <a:r>
              <a:rPr lang="en-US" i="1" dirty="0"/>
              <a:t>k</a:t>
            </a:r>
            <a:r>
              <a:rPr lang="en-US" baseline="-25000" dirty="0"/>
              <a:t>B</a:t>
            </a:r>
            <a:r>
              <a:rPr lang="en-US" dirty="0"/>
              <a:t> ln </a:t>
            </a:r>
            <a:r>
              <a:rPr lang="en-US" i="1" dirty="0">
                <a:latin typeface="Symbol" pitchFamily="2" charset="2"/>
              </a:rPr>
              <a:t>W</a:t>
            </a:r>
            <a:r>
              <a:rPr lang="en-US" dirty="0"/>
              <a:t>.</a:t>
            </a:r>
          </a:p>
          <a:p>
            <a:r>
              <a:rPr lang="en-US" dirty="0"/>
              <a:t>The entropy has a value of 0 at absolute 0 where only one state is possible.  It increases with temperature and contributes –</a:t>
            </a:r>
            <a:r>
              <a:rPr lang="en-US" i="1" dirty="0"/>
              <a:t>T</a:t>
            </a:r>
            <a:r>
              <a:rPr lang="en-US" i="1" dirty="0">
                <a:latin typeface="Symbol" pitchFamily="2" charset="2"/>
              </a:rPr>
              <a:t>D</a:t>
            </a:r>
            <a:r>
              <a:rPr lang="en-US" i="1" dirty="0"/>
              <a:t>S</a:t>
            </a:r>
            <a:r>
              <a:rPr lang="en-US" dirty="0"/>
              <a:t> to the energy.</a:t>
            </a:r>
          </a:p>
        </p:txBody>
      </p:sp>
    </p:spTree>
    <p:extLst>
      <p:ext uri="{BB962C8B-B14F-4D97-AF65-F5344CB8AC3E}">
        <p14:creationId xmlns:p14="http://schemas.microsoft.com/office/powerpoint/2010/main" val="1087416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050" y="830444"/>
            <a:ext cx="7778750" cy="646331"/>
          </a:xfrm>
          <a:prstGeom prst="rect">
            <a:avLst/>
          </a:prstGeom>
        </p:spPr>
        <p:txBody>
          <a:bodyPr wrap="square">
            <a:spAutoFit/>
          </a:bodyPr>
          <a:lstStyle/>
          <a:p>
            <a:r>
              <a:rPr lang="en-US" b="1" dirty="0"/>
              <a:t>More Definitions:</a:t>
            </a:r>
          </a:p>
          <a:p>
            <a:endParaRPr lang="en-US" b="1" dirty="0"/>
          </a:p>
        </p:txBody>
      </p:sp>
      <p:sp>
        <p:nvSpPr>
          <p:cNvPr id="3" name="Slide Number Placeholder 2"/>
          <p:cNvSpPr>
            <a:spLocks noGrp="1"/>
          </p:cNvSpPr>
          <p:nvPr>
            <p:ph type="sldNum" sz="quarter" idx="12"/>
          </p:nvPr>
        </p:nvSpPr>
        <p:spPr/>
        <p:txBody>
          <a:bodyPr/>
          <a:lstStyle/>
          <a:p>
            <a:fld id="{3CD66960-9295-B34F-8C05-E64679D6C35D}" type="slidenum">
              <a:rPr lang="en-US" smtClean="0"/>
              <a:t>12</a:t>
            </a:fld>
            <a:endParaRPr lang="en-US"/>
          </a:p>
        </p:txBody>
      </p:sp>
      <p:sp>
        <p:nvSpPr>
          <p:cNvPr id="4" name="TextBox 3">
            <a:extLst>
              <a:ext uri="{FF2B5EF4-FFF2-40B4-BE49-F238E27FC236}">
                <a16:creationId xmlns:a16="http://schemas.microsoft.com/office/drawing/2014/main" id="{1EC94C68-B1A5-2A47-B523-6FED079366F0}"/>
              </a:ext>
            </a:extLst>
          </p:cNvPr>
          <p:cNvSpPr txBox="1"/>
          <p:nvPr/>
        </p:nvSpPr>
        <p:spPr>
          <a:xfrm>
            <a:off x="576196" y="1302707"/>
            <a:ext cx="8110603" cy="2585323"/>
          </a:xfrm>
          <a:prstGeom prst="rect">
            <a:avLst/>
          </a:prstGeom>
          <a:noFill/>
        </p:spPr>
        <p:txBody>
          <a:bodyPr wrap="square" rtlCol="0">
            <a:spAutoFit/>
          </a:bodyPr>
          <a:lstStyle/>
          <a:p>
            <a:r>
              <a:rPr lang="en-US" dirty="0"/>
              <a:t>Work is the change in energy for the “system”</a:t>
            </a:r>
          </a:p>
          <a:p>
            <a:endParaRPr lang="en-US" dirty="0"/>
          </a:p>
          <a:p>
            <a:r>
              <a:rPr lang="en-US" i="1" dirty="0"/>
              <a:t>W</a:t>
            </a:r>
            <a:r>
              <a:rPr lang="en-US" dirty="0"/>
              <a:t> = </a:t>
            </a:r>
            <a:r>
              <a:rPr lang="en-US" dirty="0">
                <a:latin typeface="Symbol" pitchFamily="2" charset="2"/>
              </a:rPr>
              <a:t>D</a:t>
            </a:r>
            <a:r>
              <a:rPr lang="en-US" i="1" dirty="0"/>
              <a:t>KE</a:t>
            </a:r>
            <a:r>
              <a:rPr lang="en-US" dirty="0"/>
              <a:t> + </a:t>
            </a:r>
            <a:r>
              <a:rPr lang="en-US" dirty="0">
                <a:latin typeface="Symbol" pitchFamily="2" charset="2"/>
              </a:rPr>
              <a:t>D</a:t>
            </a:r>
            <a:r>
              <a:rPr lang="en-US" i="1" dirty="0"/>
              <a:t>PE</a:t>
            </a:r>
            <a:r>
              <a:rPr lang="en-US" dirty="0"/>
              <a:t> + </a:t>
            </a:r>
            <a:r>
              <a:rPr lang="en-US" dirty="0">
                <a:latin typeface="Symbol" pitchFamily="2" charset="2"/>
              </a:rPr>
              <a:t>D</a:t>
            </a:r>
            <a:r>
              <a:rPr lang="en-US" i="1" dirty="0"/>
              <a:t>U</a:t>
            </a:r>
          </a:p>
          <a:p>
            <a:endParaRPr lang="en-US" i="1" dirty="0"/>
          </a:p>
          <a:p>
            <a:r>
              <a:rPr lang="en-US" dirty="0"/>
              <a:t>Mass added to the system results in a change in internal energy associate with the internal energy and potential energy of the mass transferred (</a:t>
            </a:r>
            <a:r>
              <a:rPr lang="en-US" i="1" dirty="0" err="1"/>
              <a:t>u</a:t>
            </a:r>
            <a:r>
              <a:rPr lang="en-US" dirty="0" err="1">
                <a:latin typeface="Symbol" pitchFamily="2" charset="2"/>
              </a:rPr>
              <a:t>D</a:t>
            </a:r>
            <a:r>
              <a:rPr lang="en-US" i="1" dirty="0" err="1"/>
              <a:t>M</a:t>
            </a:r>
            <a:r>
              <a:rPr lang="en-US" dirty="0"/>
              <a:t>) = </a:t>
            </a:r>
            <a:r>
              <a:rPr lang="en-US" dirty="0">
                <a:latin typeface="Symbol" pitchFamily="2" charset="2"/>
              </a:rPr>
              <a:t>D</a:t>
            </a:r>
            <a:r>
              <a:rPr lang="en-US" i="1" dirty="0"/>
              <a:t>U</a:t>
            </a:r>
          </a:p>
          <a:p>
            <a:endParaRPr lang="en-US" i="1" dirty="0"/>
          </a:p>
          <a:p>
            <a:r>
              <a:rPr lang="en-US" dirty="0"/>
              <a:t>Heat, </a:t>
            </a:r>
            <a:r>
              <a:rPr lang="en-US" i="1" dirty="0"/>
              <a:t>Q</a:t>
            </a:r>
            <a:r>
              <a:rPr lang="en-US" dirty="0"/>
              <a:t>, flows from hot to cold. </a:t>
            </a:r>
            <a:r>
              <a:rPr lang="en-US" dirty="0">
                <a:latin typeface="Symbol" pitchFamily="2" charset="2"/>
              </a:rPr>
              <a:t>D</a:t>
            </a:r>
            <a:r>
              <a:rPr lang="en-US" i="1" dirty="0"/>
              <a:t>U</a:t>
            </a:r>
            <a:r>
              <a:rPr lang="en-US" dirty="0"/>
              <a:t> = </a:t>
            </a:r>
            <a:r>
              <a:rPr lang="en-US" i="1" dirty="0"/>
              <a:t>Q</a:t>
            </a:r>
          </a:p>
          <a:p>
            <a:endParaRPr lang="en-US" dirty="0"/>
          </a:p>
        </p:txBody>
      </p:sp>
    </p:spTree>
    <p:extLst>
      <p:ext uri="{BB962C8B-B14F-4D97-AF65-F5344CB8AC3E}">
        <p14:creationId xmlns:p14="http://schemas.microsoft.com/office/powerpoint/2010/main" val="52585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876" y="981224"/>
            <a:ext cx="7635874" cy="4801315"/>
          </a:xfrm>
          <a:prstGeom prst="rect">
            <a:avLst/>
          </a:prstGeom>
        </p:spPr>
        <p:txBody>
          <a:bodyPr wrap="square">
            <a:spAutoFit/>
          </a:bodyPr>
          <a:lstStyle/>
          <a:p>
            <a:r>
              <a:rPr lang="en-US" b="1" dirty="0"/>
              <a:t>Philosophically How Thermodynamics Works:</a:t>
            </a:r>
          </a:p>
          <a:p>
            <a:endParaRPr lang="en-US" b="1" dirty="0"/>
          </a:p>
          <a:p>
            <a:r>
              <a:rPr lang="en-US" dirty="0"/>
              <a:t>We consider a subset of the universe called </a:t>
            </a:r>
            <a:r>
              <a:rPr lang="en-US" b="1" dirty="0"/>
              <a:t>the system </a:t>
            </a:r>
            <a:r>
              <a:rPr lang="en-US" dirty="0"/>
              <a:t>or </a:t>
            </a:r>
            <a:r>
              <a:rPr lang="en-US" b="1" dirty="0"/>
              <a:t>the control volume</a:t>
            </a:r>
            <a:r>
              <a:rPr lang="en-US" dirty="0"/>
              <a:t>. The system contains many molecular elements that are each subject to 3/2 </a:t>
            </a:r>
            <a:r>
              <a:rPr lang="en-US" dirty="0" err="1"/>
              <a:t>k</a:t>
            </a:r>
            <a:r>
              <a:rPr lang="en-US" baseline="-25000" dirty="0" err="1"/>
              <a:t>B</a:t>
            </a:r>
            <a:r>
              <a:rPr lang="en-US" dirty="0" err="1"/>
              <a:t>T</a:t>
            </a:r>
            <a:r>
              <a:rPr lang="en-US" dirty="0"/>
              <a:t> kinetic energy. There are so many of these elementary units that they are almost uncountable. The most important step at the start of solving a problem in thermodynamics is to carefully define the system boundaries.</a:t>
            </a:r>
          </a:p>
          <a:p>
            <a:endParaRPr lang="en-US" dirty="0"/>
          </a:p>
          <a:p>
            <a:r>
              <a:rPr lang="en-US" b="1" dirty="0"/>
              <a:t>Closed System: </a:t>
            </a:r>
          </a:p>
          <a:p>
            <a:r>
              <a:rPr lang="en-US" dirty="0"/>
              <a:t>Thermal transfer but no mass transfer, say an ice cube melts into a puddle and the ice cube is the system.</a:t>
            </a:r>
          </a:p>
          <a:p>
            <a:endParaRPr lang="en-US" dirty="0"/>
          </a:p>
          <a:p>
            <a:r>
              <a:rPr lang="en-US" b="1" dirty="0"/>
              <a:t>Open System: </a:t>
            </a:r>
          </a:p>
          <a:p>
            <a:r>
              <a:rPr lang="en-US" dirty="0"/>
              <a:t>Mass and thermal transfer occurs, a system is a section of a river.</a:t>
            </a:r>
          </a:p>
          <a:p>
            <a:endParaRPr lang="en-US" dirty="0"/>
          </a:p>
          <a:p>
            <a:r>
              <a:rPr lang="en-US" b="1" dirty="0"/>
              <a:t>Isolated System: </a:t>
            </a:r>
          </a:p>
          <a:p>
            <a:r>
              <a:rPr lang="en-US" dirty="0"/>
              <a:t>No heat or mass transfer. A perfectly insulated box in which a match is lit.</a:t>
            </a:r>
          </a:p>
        </p:txBody>
      </p:sp>
      <p:sp>
        <p:nvSpPr>
          <p:cNvPr id="3" name="Slide Number Placeholder 2"/>
          <p:cNvSpPr>
            <a:spLocks noGrp="1"/>
          </p:cNvSpPr>
          <p:nvPr>
            <p:ph type="sldNum" sz="quarter" idx="12"/>
          </p:nvPr>
        </p:nvSpPr>
        <p:spPr/>
        <p:txBody>
          <a:bodyPr/>
          <a:lstStyle/>
          <a:p>
            <a:fld id="{3CD66960-9295-B34F-8C05-E64679D6C35D}" type="slidenum">
              <a:rPr lang="en-US" smtClean="0"/>
              <a:t>13</a:t>
            </a:fld>
            <a:endParaRPr lang="en-US"/>
          </a:p>
        </p:txBody>
      </p:sp>
    </p:spTree>
    <p:extLst>
      <p:ext uri="{BB962C8B-B14F-4D97-AF65-F5344CB8AC3E}">
        <p14:creationId xmlns:p14="http://schemas.microsoft.com/office/powerpoint/2010/main" val="2919825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599" y="888033"/>
            <a:ext cx="7540625" cy="4801315"/>
          </a:xfrm>
          <a:prstGeom prst="rect">
            <a:avLst/>
          </a:prstGeom>
        </p:spPr>
        <p:txBody>
          <a:bodyPr wrap="square">
            <a:spAutoFit/>
          </a:bodyPr>
          <a:lstStyle/>
          <a:p>
            <a:r>
              <a:rPr lang="en-US" b="1" dirty="0"/>
              <a:t>Free Energy:</a:t>
            </a:r>
            <a:endParaRPr lang="en-US" dirty="0"/>
          </a:p>
          <a:p>
            <a:r>
              <a:rPr lang="en-US" dirty="0"/>
              <a:t>The energy that is available to do work.</a:t>
            </a:r>
          </a:p>
          <a:p>
            <a:endParaRPr lang="en-US" b="1" dirty="0"/>
          </a:p>
          <a:p>
            <a:r>
              <a:rPr lang="en-US" b="1" dirty="0"/>
              <a:t>Equilibrium: </a:t>
            </a:r>
          </a:p>
          <a:p>
            <a:r>
              <a:rPr lang="en-US" dirty="0"/>
              <a:t>A system is at equilibrium when the free energy is at a minimum. Two systems are at equilibrium with each other when every component of the two systems have the same chemical potential.  (</a:t>
            </a:r>
            <a:r>
              <a:rPr lang="en-US" b="1" dirty="0"/>
              <a:t>Dynamic equilibrium </a:t>
            </a:r>
            <a:r>
              <a:rPr lang="en-US" dirty="0"/>
              <a:t>indicates that there are always fluctuations about an equilibrium composition due to thermal motion.)</a:t>
            </a:r>
          </a:p>
          <a:p>
            <a:endParaRPr lang="en-US" dirty="0"/>
          </a:p>
          <a:p>
            <a:r>
              <a:rPr lang="en-US" dirty="0"/>
              <a:t>The </a:t>
            </a:r>
            <a:r>
              <a:rPr lang="en-US" b="1" dirty="0"/>
              <a:t>chemical potential </a:t>
            </a:r>
            <a:r>
              <a:rPr lang="en-US" dirty="0"/>
              <a:t>is the change in free energy when one element (molecule or mole) of that component is introduced to the system.</a:t>
            </a:r>
          </a:p>
          <a:p>
            <a:endParaRPr lang="en-US" dirty="0"/>
          </a:p>
          <a:p>
            <a:r>
              <a:rPr lang="en-US" b="1" dirty="0"/>
              <a:t>Heat Sink/Heat Reservoir:</a:t>
            </a:r>
          </a:p>
          <a:p>
            <a:r>
              <a:rPr lang="en-US" dirty="0"/>
              <a:t>A component with infinite capacity to absorb or generate heat (transfer of thermal energy). The heat sink is at a constant temperature. That is, it is isothermal</a:t>
            </a:r>
          </a:p>
        </p:txBody>
      </p:sp>
      <p:sp>
        <p:nvSpPr>
          <p:cNvPr id="3" name="Slide Number Placeholder 2"/>
          <p:cNvSpPr>
            <a:spLocks noGrp="1"/>
          </p:cNvSpPr>
          <p:nvPr>
            <p:ph type="sldNum" sz="quarter" idx="12"/>
          </p:nvPr>
        </p:nvSpPr>
        <p:spPr/>
        <p:txBody>
          <a:bodyPr/>
          <a:lstStyle/>
          <a:p>
            <a:fld id="{3CD66960-9295-B34F-8C05-E64679D6C35D}" type="slidenum">
              <a:rPr lang="en-US" smtClean="0"/>
              <a:t>14</a:t>
            </a:fld>
            <a:endParaRPr lang="en-US"/>
          </a:p>
        </p:txBody>
      </p:sp>
    </p:spTree>
    <p:extLst>
      <p:ext uri="{BB962C8B-B14F-4D97-AF65-F5344CB8AC3E}">
        <p14:creationId xmlns:p14="http://schemas.microsoft.com/office/powerpoint/2010/main" val="1531573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1969" y="1751948"/>
            <a:ext cx="6799137" cy="3139321"/>
          </a:xfrm>
          <a:prstGeom prst="rect">
            <a:avLst/>
          </a:prstGeom>
          <a:noFill/>
        </p:spPr>
        <p:txBody>
          <a:bodyPr wrap="square" rtlCol="0">
            <a:spAutoFit/>
          </a:bodyPr>
          <a:lstStyle/>
          <a:p>
            <a:r>
              <a:rPr lang="en-US" b="1" dirty="0"/>
              <a:t>Intensive Properties: (Not underlined, </a:t>
            </a:r>
            <a:r>
              <a:rPr lang="en-US" b="1" i="1" dirty="0"/>
              <a:t>V</a:t>
            </a:r>
            <a:r>
              <a:rPr lang="en-US" b="1" dirty="0"/>
              <a:t>)</a:t>
            </a:r>
          </a:p>
          <a:p>
            <a:r>
              <a:rPr lang="en-US" dirty="0"/>
              <a:t>Pressure, Temperature, Free Energy, Internal Energy, Specific Volume</a:t>
            </a:r>
          </a:p>
          <a:p>
            <a:r>
              <a:rPr lang="en-US" dirty="0"/>
              <a:t>Things that do not depend on system size.</a:t>
            </a:r>
          </a:p>
          <a:p>
            <a:endParaRPr lang="en-US" dirty="0"/>
          </a:p>
          <a:p>
            <a:r>
              <a:rPr lang="en-US" b="1" dirty="0"/>
              <a:t>State Properties:</a:t>
            </a:r>
          </a:p>
          <a:p>
            <a:r>
              <a:rPr lang="en-US" dirty="0"/>
              <a:t>These are intensive properties that specify the state of the system.  This is </a:t>
            </a:r>
            <a:r>
              <a:rPr lang="en-US" i="1" dirty="0"/>
              <a:t>F</a:t>
            </a:r>
            <a:r>
              <a:rPr lang="en-US" dirty="0"/>
              <a:t> in the Gibbs Phase Rule.</a:t>
            </a:r>
          </a:p>
          <a:p>
            <a:endParaRPr lang="en-US" dirty="0"/>
          </a:p>
          <a:p>
            <a:r>
              <a:rPr lang="en-US" b="1" dirty="0"/>
              <a:t>Extensive Properties: (Underlined in the book, </a:t>
            </a:r>
            <a:r>
              <a:rPr lang="en-US" b="1" i="1" u="sng" dirty="0"/>
              <a:t>V</a:t>
            </a:r>
            <a:r>
              <a:rPr lang="en-US" b="1" dirty="0"/>
              <a:t>)</a:t>
            </a:r>
            <a:endParaRPr lang="en-US" dirty="0"/>
          </a:p>
          <a:p>
            <a:r>
              <a:rPr lang="en-US" dirty="0"/>
              <a:t>Volume,  Mass, Total Energy</a:t>
            </a:r>
          </a:p>
          <a:p>
            <a:r>
              <a:rPr lang="en-US" dirty="0"/>
              <a:t>Things that are determined by the system size.</a:t>
            </a:r>
          </a:p>
        </p:txBody>
      </p:sp>
      <p:sp>
        <p:nvSpPr>
          <p:cNvPr id="4" name="Slide Number Placeholder 3"/>
          <p:cNvSpPr>
            <a:spLocks noGrp="1"/>
          </p:cNvSpPr>
          <p:nvPr>
            <p:ph type="sldNum" sz="quarter" idx="12"/>
          </p:nvPr>
        </p:nvSpPr>
        <p:spPr/>
        <p:txBody>
          <a:bodyPr/>
          <a:lstStyle/>
          <a:p>
            <a:fld id="{3CD66960-9295-B34F-8C05-E64679D6C35D}" type="slidenum">
              <a:rPr lang="en-US" smtClean="0"/>
              <a:t>15</a:t>
            </a:fld>
            <a:endParaRPr lang="en-US"/>
          </a:p>
        </p:txBody>
      </p:sp>
    </p:spTree>
    <p:extLst>
      <p:ext uri="{BB962C8B-B14F-4D97-AF65-F5344CB8AC3E}">
        <p14:creationId xmlns:p14="http://schemas.microsoft.com/office/powerpoint/2010/main" val="415281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4875" y="734457"/>
            <a:ext cx="4578146" cy="369332"/>
          </a:xfrm>
          <a:prstGeom prst="rect">
            <a:avLst/>
          </a:prstGeom>
          <a:noFill/>
        </p:spPr>
        <p:txBody>
          <a:bodyPr wrap="none" rtlCol="0">
            <a:spAutoFit/>
          </a:bodyPr>
          <a:lstStyle/>
          <a:p>
            <a:r>
              <a:rPr lang="en-US" b="1" dirty="0"/>
              <a:t>How is thermodynamic equilibrium achieved?</a:t>
            </a:r>
          </a:p>
        </p:txBody>
      </p:sp>
      <p:sp>
        <p:nvSpPr>
          <p:cNvPr id="3" name="TextBox 2"/>
          <p:cNvSpPr txBox="1"/>
          <p:nvPr/>
        </p:nvSpPr>
        <p:spPr>
          <a:xfrm>
            <a:off x="730251" y="1619250"/>
            <a:ext cx="7747000" cy="3139321"/>
          </a:xfrm>
          <a:prstGeom prst="rect">
            <a:avLst/>
          </a:prstGeom>
          <a:noFill/>
        </p:spPr>
        <p:txBody>
          <a:bodyPr wrap="square" rtlCol="0">
            <a:spAutoFit/>
          </a:bodyPr>
          <a:lstStyle/>
          <a:p>
            <a:r>
              <a:rPr lang="en-US" dirty="0"/>
              <a:t>Thermodynamics assumes that large population of small objects, each of which has energy 3k</a:t>
            </a:r>
            <a:r>
              <a:rPr lang="en-US" baseline="-25000" dirty="0"/>
              <a:t>B</a:t>
            </a:r>
            <a:r>
              <a:rPr lang="en-US" dirty="0"/>
              <a:t>T/2 and moves randomly by thermal diffusion, interact with each other and transfer energy.  The system is random in space and time so that fluctuations in density and speed occur at random in space and time.  These random thermal fluctuations allow the molecules to probe the conditions at higher and lower concentration, to compare the favorability of conditions at these different densities and to find the state with the lowest free energy.</a:t>
            </a:r>
          </a:p>
          <a:p>
            <a:endParaRPr lang="en-US" dirty="0"/>
          </a:p>
          <a:p>
            <a:r>
              <a:rPr lang="en-US" dirty="0"/>
              <a:t>Thermodynamics relies on random fluctuations in density, and molecular motion.</a:t>
            </a:r>
          </a:p>
          <a:p>
            <a:endParaRPr lang="en-US" dirty="0"/>
          </a:p>
          <a:p>
            <a:r>
              <a:rPr lang="en-US" dirty="0"/>
              <a:t>The first stage of considering random fluctuations is the kinetic theory of gasses</a:t>
            </a:r>
          </a:p>
        </p:txBody>
      </p:sp>
      <p:sp>
        <p:nvSpPr>
          <p:cNvPr id="4" name="Slide Number Placeholder 3"/>
          <p:cNvSpPr>
            <a:spLocks noGrp="1"/>
          </p:cNvSpPr>
          <p:nvPr>
            <p:ph type="sldNum" sz="quarter" idx="12"/>
          </p:nvPr>
        </p:nvSpPr>
        <p:spPr/>
        <p:txBody>
          <a:bodyPr/>
          <a:lstStyle/>
          <a:p>
            <a:fld id="{3CD66960-9295-B34F-8C05-E64679D6C35D}" type="slidenum">
              <a:rPr lang="en-US" smtClean="0"/>
              <a:t>16</a:t>
            </a:fld>
            <a:endParaRPr lang="en-US"/>
          </a:p>
        </p:txBody>
      </p:sp>
    </p:spTree>
    <p:extLst>
      <p:ext uri="{BB962C8B-B14F-4D97-AF65-F5344CB8AC3E}">
        <p14:creationId xmlns:p14="http://schemas.microsoft.com/office/powerpoint/2010/main" val="1088265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50" y="128627"/>
            <a:ext cx="1496173" cy="369332"/>
          </a:xfrm>
          <a:prstGeom prst="rect">
            <a:avLst/>
          </a:prstGeom>
          <a:noFill/>
        </p:spPr>
        <p:txBody>
          <a:bodyPr wrap="none" rtlCol="0">
            <a:spAutoFit/>
          </a:bodyPr>
          <a:lstStyle/>
          <a:p>
            <a:r>
              <a:rPr lang="en-US" b="1" dirty="0"/>
              <a:t>Ideal Gas Law</a:t>
            </a:r>
          </a:p>
        </p:txBody>
      </p:sp>
      <p:sp>
        <p:nvSpPr>
          <p:cNvPr id="3" name="TextBox 2"/>
          <p:cNvSpPr txBox="1"/>
          <p:nvPr/>
        </p:nvSpPr>
        <p:spPr>
          <a:xfrm>
            <a:off x="492127" y="571500"/>
            <a:ext cx="8016874" cy="5909311"/>
          </a:xfrm>
          <a:prstGeom prst="rect">
            <a:avLst/>
          </a:prstGeom>
          <a:noFill/>
        </p:spPr>
        <p:txBody>
          <a:bodyPr wrap="square" rtlCol="0">
            <a:spAutoFit/>
          </a:bodyPr>
          <a:lstStyle/>
          <a:p>
            <a:r>
              <a:rPr lang="en-US" dirty="0"/>
              <a:t>A gas is viewed as a collection of particles each with momentum </a:t>
            </a:r>
            <a:r>
              <a:rPr lang="en-US" i="1" dirty="0"/>
              <a:t>p</a:t>
            </a:r>
            <a:r>
              <a:rPr lang="en-US" dirty="0"/>
              <a:t> = </a:t>
            </a:r>
            <a:r>
              <a:rPr lang="en-US" i="1" dirty="0"/>
              <a:t>mv</a:t>
            </a:r>
            <a:r>
              <a:rPr lang="en-US" dirty="0"/>
              <a:t> in a box of size </a:t>
            </a:r>
            <a:r>
              <a:rPr lang="en-US" i="1" dirty="0"/>
              <a:t>L</a:t>
            </a:r>
            <a:r>
              <a:rPr lang="en-US" dirty="0"/>
              <a:t>.</a:t>
            </a:r>
          </a:p>
          <a:p>
            <a:endParaRPr lang="en-US" dirty="0"/>
          </a:p>
          <a:p>
            <a:r>
              <a:rPr lang="en-US" dirty="0"/>
              <a:t>The </a:t>
            </a:r>
            <a:r>
              <a:rPr lang="en-US" i="1" dirty="0"/>
              <a:t>x</a:t>
            </a:r>
            <a:r>
              <a:rPr lang="en-US" dirty="0"/>
              <a:t>-component of momentum is </a:t>
            </a:r>
            <a:r>
              <a:rPr lang="en-US" i="1" dirty="0" err="1"/>
              <a:t>p</a:t>
            </a:r>
            <a:r>
              <a:rPr lang="en-US" baseline="-25000" dirty="0" err="1"/>
              <a:t>x</a:t>
            </a:r>
            <a:r>
              <a:rPr lang="en-US" dirty="0"/>
              <a:t> = </a:t>
            </a:r>
            <a:r>
              <a:rPr lang="en-US" i="1" dirty="0" err="1"/>
              <a:t>mv</a:t>
            </a:r>
            <a:r>
              <a:rPr lang="en-US" baseline="-25000" dirty="0" err="1"/>
              <a:t>x</a:t>
            </a:r>
            <a:r>
              <a:rPr lang="en-US" dirty="0"/>
              <a:t>.</a:t>
            </a:r>
          </a:p>
          <a:p>
            <a:endParaRPr lang="en-US" dirty="0"/>
          </a:p>
          <a:p>
            <a:r>
              <a:rPr lang="en-US" dirty="0"/>
              <a:t>On collision with a wall the change in momentum is  2</a:t>
            </a:r>
            <a:r>
              <a:rPr lang="en-US" i="1" dirty="0"/>
              <a:t>p</a:t>
            </a:r>
            <a:r>
              <a:rPr lang="en-US" baseline="-25000" dirty="0"/>
              <a:t>x</a:t>
            </a:r>
            <a:r>
              <a:rPr lang="en-US" dirty="0"/>
              <a:t> for a wall normal to the </a:t>
            </a:r>
            <a:r>
              <a:rPr lang="en-US" i="1" dirty="0"/>
              <a:t>x</a:t>
            </a:r>
            <a:r>
              <a:rPr lang="en-US" dirty="0"/>
              <a:t> direction.</a:t>
            </a:r>
          </a:p>
          <a:p>
            <a:endParaRPr lang="en-US" dirty="0"/>
          </a:p>
          <a:p>
            <a:r>
              <a:rPr lang="en-US" dirty="0"/>
              <a:t>The particle impacts the wall every &lt;</a:t>
            </a:r>
            <a:r>
              <a:rPr lang="el-GR" dirty="0"/>
              <a:t>Δ</a:t>
            </a:r>
            <a:r>
              <a:rPr lang="en-US" i="1" dirty="0"/>
              <a:t>t&gt;</a:t>
            </a:r>
            <a:r>
              <a:rPr lang="en-US" dirty="0"/>
              <a:t> = 2</a:t>
            </a:r>
            <a:r>
              <a:rPr lang="en-US" i="1" dirty="0"/>
              <a:t>L</a:t>
            </a:r>
            <a:r>
              <a:rPr lang="en-US" dirty="0"/>
              <a:t>/&lt;</a:t>
            </a:r>
            <a:r>
              <a:rPr lang="en-US" i="1" dirty="0" err="1"/>
              <a:t>v</a:t>
            </a:r>
            <a:r>
              <a:rPr lang="en-US" baseline="-25000" dirty="0" err="1"/>
              <a:t>x</a:t>
            </a:r>
            <a:r>
              <a:rPr lang="en-US" dirty="0"/>
              <a:t>&gt;.</a:t>
            </a:r>
          </a:p>
          <a:p>
            <a:endParaRPr lang="en-US" dirty="0"/>
          </a:p>
          <a:p>
            <a:r>
              <a:rPr lang="en-US" dirty="0"/>
              <a:t>The force is given by </a:t>
            </a:r>
            <a:r>
              <a:rPr lang="en-US" i="1" dirty="0"/>
              <a:t>F</a:t>
            </a:r>
            <a:r>
              <a:rPr lang="en-US" dirty="0"/>
              <a:t>=</a:t>
            </a:r>
            <a:r>
              <a:rPr lang="en-US" i="1" dirty="0"/>
              <a:t>ma</a:t>
            </a:r>
            <a:r>
              <a:rPr lang="en-US" dirty="0"/>
              <a:t>=</a:t>
            </a:r>
            <a:r>
              <a:rPr lang="el-GR" dirty="0"/>
              <a:t>Δ</a:t>
            </a:r>
            <a:r>
              <a:rPr lang="en-US" i="1" dirty="0" err="1"/>
              <a:t>p</a:t>
            </a:r>
            <a:r>
              <a:rPr lang="en-US" baseline="-25000" dirty="0" err="1"/>
              <a:t>x</a:t>
            </a:r>
            <a:r>
              <a:rPr lang="en-US" dirty="0"/>
              <a:t>/</a:t>
            </a:r>
            <a:r>
              <a:rPr lang="el-GR" dirty="0"/>
              <a:t>Δ</a:t>
            </a:r>
            <a:r>
              <a:rPr lang="en-US" i="1" dirty="0"/>
              <a:t>t </a:t>
            </a:r>
            <a:r>
              <a:rPr lang="en-US" dirty="0"/>
              <a:t>=</a:t>
            </a:r>
            <a:r>
              <a:rPr lang="en-US" i="1" dirty="0"/>
              <a:t>Nm</a:t>
            </a:r>
            <a:r>
              <a:rPr lang="en-US" dirty="0"/>
              <a:t>&lt;</a:t>
            </a:r>
            <a:r>
              <a:rPr lang="en-US" i="1" dirty="0"/>
              <a:t>v</a:t>
            </a:r>
            <a:r>
              <a:rPr lang="en-US" baseline="30000" dirty="0"/>
              <a:t>2</a:t>
            </a:r>
            <a:r>
              <a:rPr lang="en-US" baseline="-25000" dirty="0"/>
              <a:t>x</a:t>
            </a:r>
            <a:r>
              <a:rPr lang="en-US" dirty="0"/>
              <a:t>&gt;/</a:t>
            </a:r>
            <a:r>
              <a:rPr lang="en-US" i="1" dirty="0"/>
              <a:t>L</a:t>
            </a:r>
            <a:r>
              <a:rPr lang="en-US" dirty="0"/>
              <a:t> for </a:t>
            </a:r>
            <a:r>
              <a:rPr lang="en-US" i="1" dirty="0"/>
              <a:t>N</a:t>
            </a:r>
            <a:r>
              <a:rPr lang="en-US" dirty="0"/>
              <a:t> particles.</a:t>
            </a:r>
          </a:p>
          <a:p>
            <a:endParaRPr lang="en-US" dirty="0"/>
          </a:p>
          <a:p>
            <a:r>
              <a:rPr lang="en-US" dirty="0"/>
              <a:t>We have &lt;</a:t>
            </a:r>
            <a:r>
              <a:rPr lang="en-US" i="1" dirty="0"/>
              <a:t>v</a:t>
            </a:r>
            <a:r>
              <a:rPr lang="en-US" baseline="30000" dirty="0"/>
              <a:t>2</a:t>
            </a:r>
            <a:r>
              <a:rPr lang="en-US" baseline="-25000" dirty="0"/>
              <a:t>x</a:t>
            </a:r>
            <a:r>
              <a:rPr lang="en-US" dirty="0"/>
              <a:t>&gt;=&lt;</a:t>
            </a:r>
            <a:r>
              <a:rPr lang="en-US" i="1" dirty="0"/>
              <a:t>v</a:t>
            </a:r>
            <a:r>
              <a:rPr lang="en-US" baseline="30000" dirty="0"/>
              <a:t>2</a:t>
            </a:r>
            <a:r>
              <a:rPr lang="en-US" dirty="0"/>
              <a:t>&gt;/3 for random motions (</a:t>
            </a:r>
            <a:r>
              <a:rPr lang="en-US" i="1" dirty="0"/>
              <a:t>x</a:t>
            </a:r>
            <a:r>
              <a:rPr lang="en-US" dirty="0"/>
              <a:t>, </a:t>
            </a:r>
            <a:r>
              <a:rPr lang="en-US" i="1" dirty="0"/>
              <a:t>y</a:t>
            </a:r>
            <a:r>
              <a:rPr lang="en-US" dirty="0"/>
              <a:t>, and </a:t>
            </a:r>
            <a:r>
              <a:rPr lang="en-US" i="1" dirty="0"/>
              <a:t>z</a:t>
            </a:r>
            <a:r>
              <a:rPr lang="en-US" dirty="0"/>
              <a:t> are indistinguishable).</a:t>
            </a:r>
          </a:p>
          <a:p>
            <a:endParaRPr lang="en-US" dirty="0"/>
          </a:p>
          <a:p>
            <a:r>
              <a:rPr lang="en-US" dirty="0"/>
              <a:t>So, </a:t>
            </a:r>
            <a:r>
              <a:rPr lang="en-US" i="1" dirty="0"/>
              <a:t>F </a:t>
            </a:r>
            <a:r>
              <a:rPr lang="en-US" dirty="0"/>
              <a:t>= </a:t>
            </a:r>
            <a:r>
              <a:rPr lang="en-US" i="1" dirty="0"/>
              <a:t>Nm</a:t>
            </a:r>
            <a:r>
              <a:rPr lang="en-US" dirty="0"/>
              <a:t>&lt;</a:t>
            </a:r>
            <a:r>
              <a:rPr lang="en-US" i="1" dirty="0"/>
              <a:t>v</a:t>
            </a:r>
            <a:r>
              <a:rPr lang="en-US" baseline="30000" dirty="0"/>
              <a:t>2</a:t>
            </a:r>
            <a:r>
              <a:rPr lang="en-US" dirty="0"/>
              <a:t>&gt;/(3</a:t>
            </a:r>
            <a:r>
              <a:rPr lang="en-US" i="1" dirty="0"/>
              <a:t>L</a:t>
            </a:r>
            <a:r>
              <a:rPr lang="en-US" dirty="0"/>
              <a:t>) for 3d.</a:t>
            </a:r>
          </a:p>
          <a:p>
            <a:endParaRPr lang="en-US" dirty="0"/>
          </a:p>
          <a:p>
            <a:r>
              <a:rPr lang="en-US" dirty="0"/>
              <a:t>The </a:t>
            </a:r>
            <a:r>
              <a:rPr lang="en-US" dirty="0" err="1"/>
              <a:t>pressure,</a:t>
            </a:r>
            <a:r>
              <a:rPr lang="en-US" i="1" dirty="0" err="1"/>
              <a:t>P</a:t>
            </a:r>
            <a:r>
              <a:rPr lang="en-US" dirty="0"/>
              <a:t> = </a:t>
            </a:r>
            <a:r>
              <a:rPr lang="en-US" i="1" dirty="0"/>
              <a:t>F</a:t>
            </a:r>
            <a:r>
              <a:rPr lang="en-US" dirty="0"/>
              <a:t>/</a:t>
            </a:r>
            <a:r>
              <a:rPr lang="en-US" i="1" dirty="0"/>
              <a:t>L</a:t>
            </a:r>
            <a:r>
              <a:rPr lang="en-US" baseline="30000" dirty="0"/>
              <a:t>2</a:t>
            </a:r>
            <a:r>
              <a:rPr lang="en-US" dirty="0"/>
              <a:t> =  </a:t>
            </a:r>
            <a:r>
              <a:rPr lang="en-US" i="1" dirty="0"/>
              <a:t>Nm</a:t>
            </a:r>
            <a:r>
              <a:rPr lang="en-US" dirty="0"/>
              <a:t>&lt;</a:t>
            </a:r>
            <a:r>
              <a:rPr lang="en-US" i="1" dirty="0"/>
              <a:t>v</a:t>
            </a:r>
            <a:r>
              <a:rPr lang="en-US" baseline="30000" dirty="0"/>
              <a:t>2</a:t>
            </a:r>
            <a:r>
              <a:rPr lang="en-US" dirty="0"/>
              <a:t>&gt;/(3</a:t>
            </a:r>
            <a:r>
              <a:rPr lang="en-US" i="1" dirty="0"/>
              <a:t>V</a:t>
            </a:r>
            <a:r>
              <a:rPr lang="en-US" dirty="0"/>
              <a:t>).</a:t>
            </a:r>
          </a:p>
          <a:p>
            <a:endParaRPr lang="en-US" dirty="0"/>
          </a:p>
          <a:p>
            <a:r>
              <a:rPr lang="en-US" dirty="0"/>
              <a:t>We have </a:t>
            </a:r>
            <a:r>
              <a:rPr lang="en-US" i="1" dirty="0"/>
              <a:t>m</a:t>
            </a:r>
            <a:r>
              <a:rPr lang="en-US" dirty="0"/>
              <a:t>&lt;</a:t>
            </a:r>
            <a:r>
              <a:rPr lang="en-US" i="1" dirty="0"/>
              <a:t>v</a:t>
            </a:r>
            <a:r>
              <a:rPr lang="en-US" baseline="30000" dirty="0"/>
              <a:t>2</a:t>
            </a:r>
            <a:r>
              <a:rPr lang="en-US" dirty="0"/>
              <a:t>&gt;/2 = Kinetic Energy = 3</a:t>
            </a:r>
            <a:r>
              <a:rPr lang="en-US" i="1" dirty="0"/>
              <a:t>k</a:t>
            </a:r>
            <a:r>
              <a:rPr lang="en-US" baseline="-25000" dirty="0"/>
              <a:t>B</a:t>
            </a:r>
            <a:r>
              <a:rPr lang="en-US" i="1" dirty="0"/>
              <a:t>T</a:t>
            </a:r>
            <a:r>
              <a:rPr lang="en-US" dirty="0"/>
              <a:t>/2.</a:t>
            </a:r>
          </a:p>
          <a:p>
            <a:endParaRPr lang="en-US" dirty="0"/>
          </a:p>
          <a:p>
            <a:r>
              <a:rPr lang="en-US" dirty="0"/>
              <a:t>So, </a:t>
            </a:r>
            <a:r>
              <a:rPr lang="en-US" i="1" dirty="0"/>
              <a:t>PV</a:t>
            </a:r>
            <a:r>
              <a:rPr lang="en-US" dirty="0"/>
              <a:t> = </a:t>
            </a:r>
            <a:r>
              <a:rPr lang="en-US" i="1" dirty="0" err="1"/>
              <a:t>Nk</a:t>
            </a:r>
            <a:r>
              <a:rPr lang="en-US" baseline="-25000" dirty="0" err="1"/>
              <a:t>B</a:t>
            </a:r>
            <a:r>
              <a:rPr lang="en-US" i="1" dirty="0" err="1"/>
              <a:t>T</a:t>
            </a:r>
            <a:r>
              <a:rPr lang="en-US" dirty="0"/>
              <a:t>.</a:t>
            </a:r>
          </a:p>
        </p:txBody>
      </p:sp>
      <p:sp>
        <p:nvSpPr>
          <p:cNvPr id="4" name="Slide Number Placeholder 3"/>
          <p:cNvSpPr>
            <a:spLocks noGrp="1"/>
          </p:cNvSpPr>
          <p:nvPr>
            <p:ph type="sldNum" sz="quarter" idx="12"/>
          </p:nvPr>
        </p:nvSpPr>
        <p:spPr/>
        <p:txBody>
          <a:bodyPr/>
          <a:lstStyle/>
          <a:p>
            <a:fld id="{3CD66960-9295-B34F-8C05-E64679D6C35D}" type="slidenum">
              <a:rPr lang="en-US" smtClean="0"/>
              <a:t>17</a:t>
            </a:fld>
            <a:endParaRPr lang="en-US"/>
          </a:p>
        </p:txBody>
      </p:sp>
    </p:spTree>
    <p:extLst>
      <p:ext uri="{BB962C8B-B14F-4D97-AF65-F5344CB8AC3E}">
        <p14:creationId xmlns:p14="http://schemas.microsoft.com/office/powerpoint/2010/main" val="427817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50" y="128627"/>
            <a:ext cx="1496173" cy="369332"/>
          </a:xfrm>
          <a:prstGeom prst="rect">
            <a:avLst/>
          </a:prstGeom>
          <a:noFill/>
        </p:spPr>
        <p:txBody>
          <a:bodyPr wrap="none" rtlCol="0">
            <a:spAutoFit/>
          </a:bodyPr>
          <a:lstStyle/>
          <a:p>
            <a:r>
              <a:rPr lang="en-US" b="1" dirty="0"/>
              <a:t>Ideal Gas Law</a:t>
            </a:r>
          </a:p>
        </p:txBody>
      </p:sp>
      <p:sp>
        <p:nvSpPr>
          <p:cNvPr id="4" name="Slide Number Placeholder 3"/>
          <p:cNvSpPr>
            <a:spLocks noGrp="1"/>
          </p:cNvSpPr>
          <p:nvPr>
            <p:ph type="sldNum" sz="quarter" idx="12"/>
          </p:nvPr>
        </p:nvSpPr>
        <p:spPr/>
        <p:txBody>
          <a:bodyPr/>
          <a:lstStyle/>
          <a:p>
            <a:fld id="{3CD66960-9295-B34F-8C05-E64679D6C35D}" type="slidenum">
              <a:rPr lang="en-US" smtClean="0"/>
              <a:t>18</a:t>
            </a:fld>
            <a:endParaRPr lang="en-US"/>
          </a:p>
        </p:txBody>
      </p:sp>
      <p:sp>
        <p:nvSpPr>
          <p:cNvPr id="5" name="TextBox 4"/>
          <p:cNvSpPr txBox="1"/>
          <p:nvPr/>
        </p:nvSpPr>
        <p:spPr>
          <a:xfrm>
            <a:off x="492127" y="571500"/>
            <a:ext cx="8016874" cy="3970318"/>
          </a:xfrm>
          <a:prstGeom prst="rect">
            <a:avLst/>
          </a:prstGeom>
          <a:noFill/>
        </p:spPr>
        <p:txBody>
          <a:bodyPr wrap="square" rtlCol="0">
            <a:spAutoFit/>
          </a:bodyPr>
          <a:lstStyle/>
          <a:p>
            <a:r>
              <a:rPr lang="en-US" dirty="0"/>
              <a:t>F=ma=m(dv/</a:t>
            </a:r>
            <a:r>
              <a:rPr lang="en-US" dirty="0" err="1"/>
              <a:t>dt</a:t>
            </a:r>
            <a:r>
              <a:rPr lang="en-US" dirty="0"/>
              <a:t>)=</a:t>
            </a:r>
            <a:r>
              <a:rPr lang="en-US" dirty="0" err="1"/>
              <a:t>dp</a:t>
            </a:r>
            <a:r>
              <a:rPr lang="en-US" dirty="0"/>
              <a:t>/</a:t>
            </a:r>
            <a:r>
              <a:rPr lang="en-US" dirty="0" err="1"/>
              <a:t>dt</a:t>
            </a:r>
            <a:endParaRPr lang="en-US" dirty="0"/>
          </a:p>
          <a:p>
            <a:endParaRPr lang="en-US" dirty="0"/>
          </a:p>
          <a:p>
            <a:r>
              <a:rPr lang="en-US" dirty="0"/>
              <a:t> from before </a:t>
            </a:r>
            <a:r>
              <a:rPr lang="el-GR" dirty="0"/>
              <a:t>Δ</a:t>
            </a:r>
            <a:r>
              <a:rPr lang="en-US" dirty="0"/>
              <a:t>p is 2 </a:t>
            </a:r>
            <a:r>
              <a:rPr lang="en-US" dirty="0" err="1"/>
              <a:t>p</a:t>
            </a:r>
            <a:r>
              <a:rPr lang="en-US" baseline="-25000" dirty="0" err="1"/>
              <a:t>x</a:t>
            </a:r>
            <a:r>
              <a:rPr lang="en-US" dirty="0"/>
              <a:t>  And </a:t>
            </a:r>
            <a:r>
              <a:rPr lang="el-GR" dirty="0"/>
              <a:t>Δ</a:t>
            </a:r>
            <a:r>
              <a:rPr lang="en-US" dirty="0"/>
              <a:t>t = 2L/</a:t>
            </a:r>
            <a:r>
              <a:rPr lang="en-US" dirty="0" err="1"/>
              <a:t>v</a:t>
            </a:r>
            <a:r>
              <a:rPr lang="en-US" baseline="-25000" dirty="0" err="1"/>
              <a:t>x</a:t>
            </a:r>
            <a:r>
              <a:rPr lang="en-US" baseline="-25000" dirty="0"/>
              <a:t> </a:t>
            </a:r>
            <a:endParaRPr lang="en-US" dirty="0"/>
          </a:p>
          <a:p>
            <a:endParaRPr lang="en-US" dirty="0"/>
          </a:p>
          <a:p>
            <a:r>
              <a:rPr lang="en-US" dirty="0"/>
              <a:t> So F = m&lt;v</a:t>
            </a:r>
            <a:r>
              <a:rPr lang="en-US" baseline="-25000" dirty="0"/>
              <a:t>x</a:t>
            </a:r>
            <a:r>
              <a:rPr lang="en-US" dirty="0"/>
              <a:t>^2&gt;/L</a:t>
            </a:r>
          </a:p>
          <a:p>
            <a:endParaRPr lang="en-US" dirty="0"/>
          </a:p>
          <a:p>
            <a:r>
              <a:rPr lang="en-US" dirty="0"/>
              <a:t>For 3d and N atoms F = 1/3 N m &lt;v</a:t>
            </a:r>
            <a:r>
              <a:rPr lang="en-US" baseline="30000" dirty="0"/>
              <a:t>2</a:t>
            </a:r>
            <a:r>
              <a:rPr lang="en-US" dirty="0"/>
              <a:t>&gt;/L</a:t>
            </a:r>
          </a:p>
          <a:p>
            <a:endParaRPr lang="en-US" dirty="0"/>
          </a:p>
          <a:p>
            <a:r>
              <a:rPr lang="en-US" dirty="0"/>
              <a:t>E = 3/2 </a:t>
            </a:r>
            <a:r>
              <a:rPr lang="en-US" dirty="0" err="1"/>
              <a:t>kT</a:t>
            </a:r>
            <a:r>
              <a:rPr lang="en-US" dirty="0"/>
              <a:t> = ½ m&lt;v</a:t>
            </a:r>
            <a:r>
              <a:rPr lang="en-US" baseline="30000" dirty="0"/>
              <a:t>2</a:t>
            </a:r>
            <a:r>
              <a:rPr lang="en-US" dirty="0"/>
              <a:t>&gt;</a:t>
            </a:r>
          </a:p>
          <a:p>
            <a:endParaRPr lang="en-US" dirty="0"/>
          </a:p>
          <a:p>
            <a:r>
              <a:rPr lang="en-US" dirty="0"/>
              <a:t>So m&lt;v</a:t>
            </a:r>
            <a:r>
              <a:rPr lang="en-US" baseline="30000" dirty="0"/>
              <a:t>2</a:t>
            </a:r>
            <a:r>
              <a:rPr lang="en-US" dirty="0"/>
              <a:t>&gt; = 3kT</a:t>
            </a:r>
          </a:p>
          <a:p>
            <a:endParaRPr lang="en-US" dirty="0"/>
          </a:p>
          <a:p>
            <a:r>
              <a:rPr lang="en-US" dirty="0"/>
              <a:t>P=F/A = 1/3 N m &lt;v</a:t>
            </a:r>
            <a:r>
              <a:rPr lang="en-US" baseline="30000" dirty="0"/>
              <a:t>2</a:t>
            </a:r>
            <a:r>
              <a:rPr lang="en-US" dirty="0"/>
              <a:t>&gt;/(LA) = </a:t>
            </a:r>
            <a:r>
              <a:rPr lang="en-US" dirty="0" err="1"/>
              <a:t>NkT</a:t>
            </a:r>
            <a:r>
              <a:rPr lang="en-US" dirty="0"/>
              <a:t>/V</a:t>
            </a:r>
          </a:p>
          <a:p>
            <a:endParaRPr lang="en-US" dirty="0"/>
          </a:p>
        </p:txBody>
      </p:sp>
    </p:spTree>
    <p:extLst>
      <p:ext uri="{BB962C8B-B14F-4D97-AF65-F5344CB8AC3E}">
        <p14:creationId xmlns:p14="http://schemas.microsoft.com/office/powerpoint/2010/main" val="1051919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19</a:t>
            </a:fld>
            <a:endParaRPr lang="en-US"/>
          </a:p>
        </p:txBody>
      </p:sp>
      <p:pic>
        <p:nvPicPr>
          <p:cNvPr id="3" name="Picture 2" descr="Document_00024-Njk4MzIwM3sqM cop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val="4241419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8152" y="346670"/>
            <a:ext cx="3945048" cy="369332"/>
          </a:xfrm>
          <a:prstGeom prst="rect">
            <a:avLst/>
          </a:prstGeom>
          <a:noFill/>
        </p:spPr>
        <p:txBody>
          <a:bodyPr wrap="none" rtlCol="0">
            <a:spAutoFit/>
          </a:bodyPr>
          <a:lstStyle/>
          <a:p>
            <a:r>
              <a:rPr lang="en-US" b="1" dirty="0"/>
              <a:t>Chemical Engineering Thermodynamics</a:t>
            </a:r>
          </a:p>
        </p:txBody>
      </p:sp>
      <p:sp>
        <p:nvSpPr>
          <p:cNvPr id="7" name="TextBox 6"/>
          <p:cNvSpPr txBox="1"/>
          <p:nvPr/>
        </p:nvSpPr>
        <p:spPr>
          <a:xfrm>
            <a:off x="921437" y="1456888"/>
            <a:ext cx="7619660" cy="4524315"/>
          </a:xfrm>
          <a:prstGeom prst="rect">
            <a:avLst/>
          </a:prstGeom>
          <a:noFill/>
        </p:spPr>
        <p:txBody>
          <a:bodyPr wrap="square" rtlCol="0">
            <a:spAutoFit/>
          </a:bodyPr>
          <a:lstStyle/>
          <a:p>
            <a:r>
              <a:rPr lang="en-US" b="1" dirty="0"/>
              <a:t>Quizzes</a:t>
            </a:r>
            <a:r>
              <a:rPr lang="en-US" dirty="0"/>
              <a:t>: Weekly quiz composed of questions similar to homework and example problems. </a:t>
            </a:r>
          </a:p>
          <a:p>
            <a:r>
              <a:rPr lang="en-US" dirty="0"/>
              <a:t>~Every Thursday</a:t>
            </a:r>
          </a:p>
          <a:p>
            <a:endParaRPr lang="en-US" dirty="0"/>
          </a:p>
          <a:p>
            <a:r>
              <a:rPr lang="en-US" b="1" dirty="0"/>
              <a:t>Group Homework</a:t>
            </a:r>
            <a:r>
              <a:rPr lang="en-US" dirty="0"/>
              <a:t>: Weekly Group Homework. We will go through homework in a work session.</a:t>
            </a:r>
          </a:p>
          <a:p>
            <a:r>
              <a:rPr lang="en-US" dirty="0"/>
              <a:t>~Every Wednesday.  (Every Wednesday </a:t>
            </a:r>
            <a:r>
              <a:rPr lang="en-US" b="1" dirty="0"/>
              <a:t>3 to 5 pm Baldwin 764 (Me)</a:t>
            </a:r>
            <a:r>
              <a:rPr lang="en-US" dirty="0"/>
              <a:t>									and </a:t>
            </a:r>
            <a:r>
              <a:rPr lang="en-US" b="1" dirty="0"/>
              <a:t>6 to 9 pm Rec Center 3250 (Alex and </a:t>
            </a:r>
            <a:r>
              <a:rPr lang="en-US" b="1" dirty="0" err="1"/>
              <a:t>Zinhui</a:t>
            </a:r>
            <a:r>
              <a:rPr lang="en-US" dirty="0"/>
              <a:t>.)</a:t>
            </a:r>
          </a:p>
          <a:p>
            <a:r>
              <a:rPr lang="en-US" dirty="0"/>
              <a:t>Homework is due Wednesday night at </a:t>
            </a:r>
            <a:r>
              <a:rPr lang="en-US" b="1" dirty="0"/>
              <a:t>midnight</a:t>
            </a:r>
            <a:r>
              <a:rPr lang="en-US" dirty="0"/>
              <a:t>.  E-mail a </a:t>
            </a:r>
            <a:r>
              <a:rPr lang="en-US" dirty="0" err="1"/>
              <a:t>pdf</a:t>
            </a:r>
            <a:r>
              <a:rPr lang="en-US" dirty="0"/>
              <a:t> of the homework to </a:t>
            </a:r>
            <a:r>
              <a:rPr lang="en-US" b="1" dirty="0" err="1">
                <a:hlinkClick r:id="rId2"/>
              </a:rPr>
              <a:t>chethermouc@gmail.com</a:t>
            </a:r>
            <a:endParaRPr lang="en-US" b="1" dirty="0"/>
          </a:p>
          <a:p>
            <a:r>
              <a:rPr lang="en-US" dirty="0"/>
              <a:t>(You can use a smart phone app like “</a:t>
            </a:r>
            <a:r>
              <a:rPr lang="en-US" dirty="0" err="1"/>
              <a:t>instapdf</a:t>
            </a:r>
            <a:r>
              <a:rPr lang="en-US" dirty="0"/>
              <a:t>” to make </a:t>
            </a:r>
            <a:r>
              <a:rPr lang="en-US" dirty="0" err="1"/>
              <a:t>pdf</a:t>
            </a:r>
            <a:r>
              <a:rPr lang="en-US" dirty="0"/>
              <a:t> of homework.)</a:t>
            </a:r>
          </a:p>
          <a:p>
            <a:endParaRPr lang="en-US" dirty="0"/>
          </a:p>
          <a:p>
            <a:r>
              <a:rPr lang="en-US" b="1" dirty="0"/>
              <a:t>Final</a:t>
            </a:r>
            <a:r>
              <a:rPr lang="en-US" dirty="0"/>
              <a:t>: Comprehensive Final composed of questions from weekly quizzes. (Weighted as 8 quizzes.)</a:t>
            </a:r>
          </a:p>
          <a:p>
            <a:endParaRPr lang="en-US" dirty="0"/>
          </a:p>
          <a:p>
            <a:r>
              <a:rPr lang="en-US" dirty="0"/>
              <a:t>Grade is 90% Average of Final and Quizzes and 10% Homework.</a:t>
            </a:r>
          </a:p>
        </p:txBody>
      </p:sp>
      <p:sp>
        <p:nvSpPr>
          <p:cNvPr id="8" name="Slide Number Placeholder 7"/>
          <p:cNvSpPr>
            <a:spLocks noGrp="1"/>
          </p:cNvSpPr>
          <p:nvPr>
            <p:ph type="sldNum" sz="quarter" idx="12"/>
          </p:nvPr>
        </p:nvSpPr>
        <p:spPr/>
        <p:txBody>
          <a:bodyPr/>
          <a:lstStyle/>
          <a:p>
            <a:fld id="{3CD66960-9295-B34F-8C05-E64679D6C35D}" type="slidenum">
              <a:rPr lang="en-US" smtClean="0"/>
              <a:t>2</a:t>
            </a:fld>
            <a:endParaRPr lang="en-US"/>
          </a:p>
        </p:txBody>
      </p:sp>
      <p:sp>
        <p:nvSpPr>
          <p:cNvPr id="10" name="TextBox 9"/>
          <p:cNvSpPr txBox="1"/>
          <p:nvPr/>
        </p:nvSpPr>
        <p:spPr>
          <a:xfrm>
            <a:off x="3608277" y="901779"/>
            <a:ext cx="1698264" cy="369332"/>
          </a:xfrm>
          <a:prstGeom prst="rect">
            <a:avLst/>
          </a:prstGeom>
          <a:noFill/>
        </p:spPr>
        <p:txBody>
          <a:bodyPr wrap="none" rtlCol="0">
            <a:spAutoFit/>
          </a:bodyPr>
          <a:lstStyle/>
          <a:p>
            <a:r>
              <a:rPr lang="en-US" b="1" dirty="0"/>
              <a:t>Course Logistics</a:t>
            </a:r>
          </a:p>
        </p:txBody>
      </p:sp>
    </p:spTree>
    <p:extLst>
      <p:ext uri="{BB962C8B-B14F-4D97-AF65-F5344CB8AC3E}">
        <p14:creationId xmlns:p14="http://schemas.microsoft.com/office/powerpoint/2010/main" val="3505464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20</a:t>
            </a:fld>
            <a:endParaRPr lang="en-US"/>
          </a:p>
        </p:txBody>
      </p:sp>
      <p:pic>
        <p:nvPicPr>
          <p:cNvPr id="3" name="Picture 2" descr="Document_00025-Mzg5MzIwM6sqM cop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val="3633094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21</a:t>
            </a:fld>
            <a:endParaRPr lang="en-US"/>
          </a:p>
        </p:txBody>
      </p:sp>
      <p:sp>
        <p:nvSpPr>
          <p:cNvPr id="3" name="TextBox 2"/>
          <p:cNvSpPr txBox="1"/>
          <p:nvPr/>
        </p:nvSpPr>
        <p:spPr>
          <a:xfrm>
            <a:off x="3952875" y="243959"/>
            <a:ext cx="1303211" cy="369332"/>
          </a:xfrm>
          <a:prstGeom prst="rect">
            <a:avLst/>
          </a:prstGeom>
          <a:noFill/>
        </p:spPr>
        <p:txBody>
          <a:bodyPr wrap="none" rtlCol="0">
            <a:spAutoFit/>
          </a:bodyPr>
          <a:lstStyle/>
          <a:p>
            <a:r>
              <a:rPr lang="en-US" b="1" dirty="0"/>
              <a:t>“Quality, q”</a:t>
            </a:r>
          </a:p>
        </p:txBody>
      </p:sp>
      <p:sp>
        <p:nvSpPr>
          <p:cNvPr id="4" name="TextBox 3"/>
          <p:cNvSpPr txBox="1"/>
          <p:nvPr/>
        </p:nvSpPr>
        <p:spPr>
          <a:xfrm>
            <a:off x="1285875" y="613291"/>
            <a:ext cx="7080250" cy="2862323"/>
          </a:xfrm>
          <a:prstGeom prst="rect">
            <a:avLst/>
          </a:prstGeom>
          <a:noFill/>
        </p:spPr>
        <p:txBody>
          <a:bodyPr wrap="square" rtlCol="0">
            <a:spAutoFit/>
          </a:bodyPr>
          <a:lstStyle/>
          <a:p>
            <a:r>
              <a:rPr lang="en-US" dirty="0"/>
              <a:t>When a mixture of two phases (vapor/liquid) exist the </a:t>
            </a:r>
            <a:r>
              <a:rPr lang="en-US" b="1" dirty="0"/>
              <a:t>fraction vapor </a:t>
            </a:r>
            <a:r>
              <a:rPr lang="en-US" dirty="0"/>
              <a:t>is called the “</a:t>
            </a:r>
            <a:r>
              <a:rPr lang="en-US" b="1" dirty="0"/>
              <a:t>quality</a:t>
            </a:r>
            <a:r>
              <a:rPr lang="en-US" dirty="0"/>
              <a:t>”.  The intrinsic properties (M) such as V, U, H, S can be calculated for a two phase single component system using the “quality” and the values for the saturated liquid and vapor phases:</a:t>
            </a:r>
          </a:p>
          <a:p>
            <a:endParaRPr lang="en-US" dirty="0"/>
          </a:p>
          <a:p>
            <a:r>
              <a:rPr lang="en-US" dirty="0"/>
              <a:t>M = (1-q) M</a:t>
            </a:r>
            <a:r>
              <a:rPr lang="en-US" baseline="30000" dirty="0"/>
              <a:t>L</a:t>
            </a:r>
            <a:r>
              <a:rPr lang="en-US" dirty="0"/>
              <a:t> + q M</a:t>
            </a:r>
            <a:r>
              <a:rPr lang="en-US" baseline="30000" dirty="0"/>
              <a:t>V</a:t>
            </a:r>
            <a:endParaRPr lang="en-US" dirty="0"/>
          </a:p>
          <a:p>
            <a:endParaRPr lang="en-US" dirty="0"/>
          </a:p>
          <a:p>
            <a:r>
              <a:rPr lang="en-US" dirty="0"/>
              <a:t>or</a:t>
            </a:r>
          </a:p>
          <a:p>
            <a:endParaRPr lang="en-US" dirty="0"/>
          </a:p>
          <a:p>
            <a:r>
              <a:rPr lang="en-US" dirty="0"/>
              <a:t>M = M</a:t>
            </a:r>
            <a:r>
              <a:rPr lang="en-US" baseline="30000" dirty="0"/>
              <a:t>L</a:t>
            </a:r>
            <a:r>
              <a:rPr lang="en-US" dirty="0"/>
              <a:t> + q (</a:t>
            </a:r>
            <a:r>
              <a:rPr lang="el-GR" dirty="0"/>
              <a:t>Δ</a:t>
            </a:r>
            <a:r>
              <a:rPr lang="en-US" dirty="0"/>
              <a:t>M) = M</a:t>
            </a:r>
            <a:r>
              <a:rPr lang="en-US" baseline="30000" dirty="0"/>
              <a:t>L</a:t>
            </a:r>
            <a:r>
              <a:rPr lang="en-US" dirty="0"/>
              <a:t> + q (M</a:t>
            </a:r>
            <a:r>
              <a:rPr lang="en-US" baseline="30000" dirty="0"/>
              <a:t>V</a:t>
            </a:r>
            <a:r>
              <a:rPr lang="en-US" dirty="0"/>
              <a:t>-M</a:t>
            </a:r>
            <a:r>
              <a:rPr lang="en-US" baseline="30000" dirty="0"/>
              <a:t>L</a:t>
            </a:r>
            <a:r>
              <a:rPr lang="en-US" dirty="0"/>
              <a:t>)</a:t>
            </a:r>
          </a:p>
        </p:txBody>
      </p:sp>
      <p:pic>
        <p:nvPicPr>
          <p:cNvPr id="5" name="Picture 4" descr="Document_00025-Mzg5MzIwM6sqM copy.pdf"/>
          <p:cNvPicPr>
            <a:picLocks noChangeAspect="1"/>
          </p:cNvPicPr>
          <p:nvPr/>
        </p:nvPicPr>
        <p:blipFill rotWithShape="1">
          <a:blip r:embed="rId2">
            <a:extLst>
              <a:ext uri="{28A0092B-C50C-407E-A947-70E740481C1C}">
                <a14:useLocalDpi xmlns:a14="http://schemas.microsoft.com/office/drawing/2010/main" val="0"/>
              </a:ext>
            </a:extLst>
          </a:blip>
          <a:srcRect l="1909" t="3686" r="2257" b="11555"/>
          <a:stretch/>
        </p:blipFill>
        <p:spPr>
          <a:xfrm>
            <a:off x="1968500" y="3457177"/>
            <a:ext cx="5222876" cy="3264298"/>
          </a:xfrm>
          <a:prstGeom prst="rect">
            <a:avLst/>
          </a:prstGeom>
        </p:spPr>
      </p:pic>
    </p:spTree>
    <p:extLst>
      <p:ext uri="{BB962C8B-B14F-4D97-AF65-F5344CB8AC3E}">
        <p14:creationId xmlns:p14="http://schemas.microsoft.com/office/powerpoint/2010/main" val="769831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7625" y="197961"/>
            <a:ext cx="4356331" cy="646331"/>
          </a:xfrm>
          <a:prstGeom prst="rect">
            <a:avLst/>
          </a:prstGeom>
          <a:noFill/>
        </p:spPr>
        <p:txBody>
          <a:bodyPr wrap="none" rtlCol="0">
            <a:spAutoFit/>
          </a:bodyPr>
          <a:lstStyle/>
          <a:p>
            <a:r>
              <a:rPr lang="en-US" b="1" dirty="0"/>
              <a:t>Phase Behavior for Single Component, C = 1</a:t>
            </a:r>
          </a:p>
          <a:p>
            <a:r>
              <a:rPr lang="en-US" b="1" dirty="0"/>
              <a:t>Water for example.</a:t>
            </a:r>
          </a:p>
        </p:txBody>
      </p:sp>
      <p:sp>
        <p:nvSpPr>
          <p:cNvPr id="4" name="Slide Number Placeholder 3"/>
          <p:cNvSpPr>
            <a:spLocks noGrp="1"/>
          </p:cNvSpPr>
          <p:nvPr>
            <p:ph type="sldNum" sz="quarter" idx="12"/>
          </p:nvPr>
        </p:nvSpPr>
        <p:spPr/>
        <p:txBody>
          <a:bodyPr/>
          <a:lstStyle/>
          <a:p>
            <a:fld id="{3CD66960-9295-B34F-8C05-E64679D6C35D}" type="slidenum">
              <a:rPr lang="en-US" smtClean="0"/>
              <a:t>22</a:t>
            </a:fld>
            <a:endParaRPr lang="en-US"/>
          </a:p>
        </p:txBody>
      </p:sp>
      <p:pic>
        <p:nvPicPr>
          <p:cNvPr id="5" name="Picture 4" descr="Screen Shot 2015-01-12 at 11.50.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07183" y="895932"/>
            <a:ext cx="5086546" cy="5513160"/>
          </a:xfrm>
          <a:prstGeom prst="rect">
            <a:avLst/>
          </a:prstGeom>
        </p:spPr>
      </p:pic>
      <p:sp>
        <p:nvSpPr>
          <p:cNvPr id="6" name="TextBox 5"/>
          <p:cNvSpPr txBox="1"/>
          <p:nvPr/>
        </p:nvSpPr>
        <p:spPr>
          <a:xfrm>
            <a:off x="4579692" y="6356350"/>
            <a:ext cx="1308058" cy="369332"/>
          </a:xfrm>
          <a:prstGeom prst="rect">
            <a:avLst/>
          </a:prstGeom>
          <a:noFill/>
        </p:spPr>
        <p:txBody>
          <a:bodyPr wrap="none" rtlCol="0">
            <a:spAutoFit/>
          </a:bodyPr>
          <a:lstStyle/>
          <a:p>
            <a:r>
              <a:rPr lang="en-US" b="1" i="1" dirty="0"/>
              <a:t>F</a:t>
            </a:r>
            <a:r>
              <a:rPr lang="en-US" b="1" dirty="0"/>
              <a:t> = </a:t>
            </a:r>
            <a:r>
              <a:rPr lang="en-US" b="1" i="1" dirty="0"/>
              <a:t>C</a:t>
            </a:r>
            <a:r>
              <a:rPr lang="en-US" b="1" dirty="0"/>
              <a:t> – </a:t>
            </a:r>
            <a:r>
              <a:rPr lang="en-US" b="1" i="1" dirty="0"/>
              <a:t>P</a:t>
            </a:r>
            <a:r>
              <a:rPr lang="en-US" b="1" dirty="0"/>
              <a:t> + 2</a:t>
            </a:r>
          </a:p>
        </p:txBody>
      </p:sp>
    </p:spTree>
    <p:extLst>
      <p:ext uri="{BB962C8B-B14F-4D97-AF65-F5344CB8AC3E}">
        <p14:creationId xmlns:p14="http://schemas.microsoft.com/office/powerpoint/2010/main" val="238900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3125" y="746125"/>
            <a:ext cx="1851776" cy="369332"/>
          </a:xfrm>
          <a:prstGeom prst="rect">
            <a:avLst/>
          </a:prstGeom>
          <a:noFill/>
        </p:spPr>
        <p:txBody>
          <a:bodyPr wrap="none" rtlCol="0">
            <a:spAutoFit/>
          </a:bodyPr>
          <a:lstStyle/>
          <a:p>
            <a:r>
              <a:rPr lang="en-US" b="1" dirty="0"/>
              <a:t>Gibbs Phase Rule</a:t>
            </a:r>
          </a:p>
        </p:txBody>
      </p:sp>
      <p:sp>
        <p:nvSpPr>
          <p:cNvPr id="4" name="TextBox 3"/>
          <p:cNvSpPr txBox="1"/>
          <p:nvPr/>
        </p:nvSpPr>
        <p:spPr>
          <a:xfrm>
            <a:off x="1555750" y="2190750"/>
            <a:ext cx="6429375" cy="3139321"/>
          </a:xfrm>
          <a:prstGeom prst="rect">
            <a:avLst/>
          </a:prstGeom>
          <a:noFill/>
        </p:spPr>
        <p:txBody>
          <a:bodyPr wrap="square" rtlCol="0">
            <a:spAutoFit/>
          </a:bodyPr>
          <a:lstStyle/>
          <a:p>
            <a:r>
              <a:rPr lang="en-US" dirty="0"/>
              <a:t>F free parameters</a:t>
            </a:r>
          </a:p>
          <a:p>
            <a:r>
              <a:rPr lang="en-US" dirty="0"/>
              <a:t>C components</a:t>
            </a:r>
          </a:p>
          <a:p>
            <a:r>
              <a:rPr lang="en-US" dirty="0"/>
              <a:t>P phases</a:t>
            </a:r>
          </a:p>
          <a:p>
            <a:endParaRPr lang="en-US" dirty="0"/>
          </a:p>
          <a:p>
            <a:r>
              <a:rPr lang="en-US" dirty="0"/>
              <a:t>So for saturated water vapor we have one component, two phases and one free parameter.  That is if T is known we know the vapor pressure.  If we know the pressure we know the temperature.</a:t>
            </a:r>
          </a:p>
          <a:p>
            <a:endParaRPr lang="en-US" dirty="0"/>
          </a:p>
          <a:p>
            <a:r>
              <a:rPr lang="en-US" dirty="0"/>
              <a:t>For supersaturated steam we have one component, one phase and we can vary P and T and these will determine the specific volume or density, internal energy, enthalpy, etc.</a:t>
            </a:r>
          </a:p>
        </p:txBody>
      </p:sp>
      <p:sp>
        <p:nvSpPr>
          <p:cNvPr id="5" name="Slide Number Placeholder 4"/>
          <p:cNvSpPr>
            <a:spLocks noGrp="1"/>
          </p:cNvSpPr>
          <p:nvPr>
            <p:ph type="sldNum" sz="quarter" idx="12"/>
          </p:nvPr>
        </p:nvSpPr>
        <p:spPr/>
        <p:txBody>
          <a:bodyPr/>
          <a:lstStyle/>
          <a:p>
            <a:fld id="{3CD66960-9295-B34F-8C05-E64679D6C35D}" type="slidenum">
              <a:rPr lang="en-US" smtClean="0"/>
              <a:t>23</a:t>
            </a:fld>
            <a:endParaRPr lang="en-US"/>
          </a:p>
        </p:txBody>
      </p:sp>
      <p:sp>
        <p:nvSpPr>
          <p:cNvPr id="6" name="Rectangle 5">
            <a:extLst>
              <a:ext uri="{FF2B5EF4-FFF2-40B4-BE49-F238E27FC236}">
                <a16:creationId xmlns:a16="http://schemas.microsoft.com/office/drawing/2014/main" id="{5DF9E30B-BD43-7B46-9FA0-57A2949D979D}"/>
              </a:ext>
            </a:extLst>
          </p:cNvPr>
          <p:cNvSpPr/>
          <p:nvPr/>
        </p:nvSpPr>
        <p:spPr>
          <a:xfrm>
            <a:off x="3851977" y="1468437"/>
            <a:ext cx="1314784" cy="369332"/>
          </a:xfrm>
          <a:prstGeom prst="rect">
            <a:avLst/>
          </a:prstGeom>
        </p:spPr>
        <p:txBody>
          <a:bodyPr wrap="none">
            <a:spAutoFit/>
          </a:bodyPr>
          <a:lstStyle/>
          <a:p>
            <a:r>
              <a:rPr lang="en-US" b="1" i="1" dirty="0"/>
              <a:t>F</a:t>
            </a:r>
            <a:r>
              <a:rPr lang="en-US" b="1" dirty="0"/>
              <a:t> = </a:t>
            </a:r>
            <a:r>
              <a:rPr lang="en-US" b="1" i="1" dirty="0"/>
              <a:t>C</a:t>
            </a:r>
            <a:r>
              <a:rPr lang="en-US" b="1" dirty="0"/>
              <a:t> – </a:t>
            </a:r>
            <a:r>
              <a:rPr lang="en-US" b="1" i="1" dirty="0"/>
              <a:t>P</a:t>
            </a:r>
            <a:r>
              <a:rPr lang="en-US" b="1" dirty="0"/>
              <a:t> + 2</a:t>
            </a:r>
          </a:p>
        </p:txBody>
      </p:sp>
    </p:spTree>
    <p:extLst>
      <p:ext uri="{BB962C8B-B14F-4D97-AF65-F5344CB8AC3E}">
        <p14:creationId xmlns:p14="http://schemas.microsoft.com/office/powerpoint/2010/main" val="3921810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5375" y="238125"/>
            <a:ext cx="1851776" cy="369332"/>
          </a:xfrm>
          <a:prstGeom prst="rect">
            <a:avLst/>
          </a:prstGeom>
          <a:noFill/>
        </p:spPr>
        <p:txBody>
          <a:bodyPr wrap="none" rtlCol="0">
            <a:spAutoFit/>
          </a:bodyPr>
          <a:lstStyle/>
          <a:p>
            <a:r>
              <a:rPr lang="en-US" b="1" dirty="0"/>
              <a:t>Gibbs Phase Rule</a:t>
            </a:r>
          </a:p>
        </p:txBody>
      </p:sp>
      <p:sp>
        <p:nvSpPr>
          <p:cNvPr id="4" name="TextBox 3"/>
          <p:cNvSpPr txBox="1"/>
          <p:nvPr/>
        </p:nvSpPr>
        <p:spPr>
          <a:xfrm>
            <a:off x="4730750" y="1066710"/>
            <a:ext cx="2079625" cy="923330"/>
          </a:xfrm>
          <a:prstGeom prst="rect">
            <a:avLst/>
          </a:prstGeom>
          <a:noFill/>
        </p:spPr>
        <p:txBody>
          <a:bodyPr wrap="square" rtlCol="0">
            <a:spAutoFit/>
          </a:bodyPr>
          <a:lstStyle/>
          <a:p>
            <a:r>
              <a:rPr lang="en-US" i="1" dirty="0"/>
              <a:t>F</a:t>
            </a:r>
            <a:r>
              <a:rPr lang="en-US" dirty="0"/>
              <a:t> free parameters</a:t>
            </a:r>
          </a:p>
          <a:p>
            <a:r>
              <a:rPr lang="en-US" i="1" dirty="0"/>
              <a:t>C</a:t>
            </a:r>
            <a:r>
              <a:rPr lang="en-US" dirty="0"/>
              <a:t> components</a:t>
            </a:r>
          </a:p>
          <a:p>
            <a:r>
              <a:rPr lang="en-US" i="1" dirty="0"/>
              <a:t>P</a:t>
            </a:r>
            <a:r>
              <a:rPr lang="en-US" dirty="0"/>
              <a:t> phases</a:t>
            </a:r>
          </a:p>
        </p:txBody>
      </p:sp>
      <p:sp>
        <p:nvSpPr>
          <p:cNvPr id="5" name="Slide Number Placeholder 4"/>
          <p:cNvSpPr>
            <a:spLocks noGrp="1"/>
          </p:cNvSpPr>
          <p:nvPr>
            <p:ph type="sldNum" sz="quarter" idx="12"/>
          </p:nvPr>
        </p:nvSpPr>
        <p:spPr/>
        <p:txBody>
          <a:bodyPr/>
          <a:lstStyle/>
          <a:p>
            <a:fld id="{3CD66960-9295-B34F-8C05-E64679D6C35D}" type="slidenum">
              <a:rPr lang="en-US" smtClean="0"/>
              <a:t>24</a:t>
            </a:fld>
            <a:endParaRPr lang="en-US"/>
          </a:p>
        </p:txBody>
      </p:sp>
      <p:pic>
        <p:nvPicPr>
          <p:cNvPr id="6" name="Picture 5" descr="Screen Shot 2015-01-12 at 11.50.42 AM.png"/>
          <p:cNvPicPr>
            <a:picLocks noChangeAspect="1"/>
          </p:cNvPicPr>
          <p:nvPr/>
        </p:nvPicPr>
        <p:blipFill rotWithShape="1">
          <a:blip r:embed="rId2">
            <a:extLst>
              <a:ext uri="{28A0092B-C50C-407E-A947-70E740481C1C}">
                <a14:useLocalDpi xmlns:a14="http://schemas.microsoft.com/office/drawing/2010/main" val="0"/>
              </a:ext>
            </a:extLst>
          </a:blip>
          <a:srcRect l="13197"/>
          <a:stretch/>
        </p:blipFill>
        <p:spPr>
          <a:xfrm rot="16200000">
            <a:off x="1985865" y="1606965"/>
            <a:ext cx="4415261" cy="5513160"/>
          </a:xfrm>
          <a:prstGeom prst="rect">
            <a:avLst/>
          </a:prstGeom>
        </p:spPr>
      </p:pic>
      <p:sp>
        <p:nvSpPr>
          <p:cNvPr id="7" name="Rectangle 6">
            <a:extLst>
              <a:ext uri="{FF2B5EF4-FFF2-40B4-BE49-F238E27FC236}">
                <a16:creationId xmlns:a16="http://schemas.microsoft.com/office/drawing/2014/main" id="{93924D82-9E83-DC4F-8B48-1C144CF6D77A}"/>
              </a:ext>
            </a:extLst>
          </p:cNvPr>
          <p:cNvSpPr/>
          <p:nvPr/>
        </p:nvSpPr>
        <p:spPr>
          <a:xfrm>
            <a:off x="2878711" y="1197019"/>
            <a:ext cx="1314784" cy="369332"/>
          </a:xfrm>
          <a:prstGeom prst="rect">
            <a:avLst/>
          </a:prstGeom>
        </p:spPr>
        <p:txBody>
          <a:bodyPr wrap="none">
            <a:spAutoFit/>
          </a:bodyPr>
          <a:lstStyle/>
          <a:p>
            <a:r>
              <a:rPr lang="en-US" b="1" i="1" dirty="0"/>
              <a:t>F</a:t>
            </a:r>
            <a:r>
              <a:rPr lang="en-US" b="1" dirty="0"/>
              <a:t> = </a:t>
            </a:r>
            <a:r>
              <a:rPr lang="en-US" b="1" i="1" dirty="0"/>
              <a:t>C</a:t>
            </a:r>
            <a:r>
              <a:rPr lang="en-US" b="1" dirty="0"/>
              <a:t> – </a:t>
            </a:r>
            <a:r>
              <a:rPr lang="en-US" b="1" i="1" dirty="0"/>
              <a:t>P</a:t>
            </a:r>
            <a:r>
              <a:rPr lang="en-US" b="1" dirty="0"/>
              <a:t> + 2</a:t>
            </a:r>
          </a:p>
        </p:txBody>
      </p:sp>
    </p:spTree>
    <p:extLst>
      <p:ext uri="{BB962C8B-B14F-4D97-AF65-F5344CB8AC3E}">
        <p14:creationId xmlns:p14="http://schemas.microsoft.com/office/powerpoint/2010/main" val="3965582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25</a:t>
            </a:fld>
            <a:endParaRPr lang="en-US"/>
          </a:p>
        </p:txBody>
      </p:sp>
      <p:pic>
        <p:nvPicPr>
          <p:cNvPr id="7" name="Picture 6"/>
          <p:cNvPicPr>
            <a:picLocks noChangeAspect="1"/>
          </p:cNvPicPr>
          <p:nvPr/>
        </p:nvPicPr>
        <p:blipFill>
          <a:blip r:embed="rId2"/>
          <a:stretch>
            <a:fillRect/>
          </a:stretch>
        </p:blipFill>
        <p:spPr>
          <a:xfrm>
            <a:off x="0" y="1574800"/>
            <a:ext cx="9144000" cy="3685953"/>
          </a:xfrm>
          <a:prstGeom prst="rect">
            <a:avLst/>
          </a:prstGeom>
        </p:spPr>
      </p:pic>
    </p:spTree>
    <p:extLst>
      <p:ext uri="{BB962C8B-B14F-4D97-AF65-F5344CB8AC3E}">
        <p14:creationId xmlns:p14="http://schemas.microsoft.com/office/powerpoint/2010/main" val="3755787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26</a:t>
            </a:fld>
            <a:endParaRPr lang="en-US"/>
          </a:p>
        </p:txBody>
      </p:sp>
      <p:sp>
        <p:nvSpPr>
          <p:cNvPr id="3" name="TextBox 2"/>
          <p:cNvSpPr txBox="1"/>
          <p:nvPr/>
        </p:nvSpPr>
        <p:spPr>
          <a:xfrm>
            <a:off x="3689489" y="96877"/>
            <a:ext cx="1441420" cy="369332"/>
          </a:xfrm>
          <a:prstGeom prst="rect">
            <a:avLst/>
          </a:prstGeom>
          <a:noFill/>
        </p:spPr>
        <p:txBody>
          <a:bodyPr wrap="none" rtlCol="0">
            <a:spAutoFit/>
          </a:bodyPr>
          <a:lstStyle/>
          <a:p>
            <a:r>
              <a:rPr lang="en-US" b="1" dirty="0"/>
              <a:t>Steam Tables</a:t>
            </a:r>
          </a:p>
        </p:txBody>
      </p:sp>
      <p:pic>
        <p:nvPicPr>
          <p:cNvPr id="7" name="Picture 6" descr="Screen Shot 2015-01-12 at 12.01.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58154" y="-878592"/>
            <a:ext cx="5762625" cy="8853307"/>
          </a:xfrm>
          <a:prstGeom prst="rect">
            <a:avLst/>
          </a:prstGeom>
        </p:spPr>
      </p:pic>
    </p:spTree>
    <p:extLst>
      <p:ext uri="{BB962C8B-B14F-4D97-AF65-F5344CB8AC3E}">
        <p14:creationId xmlns:p14="http://schemas.microsoft.com/office/powerpoint/2010/main" val="683931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27</a:t>
            </a:fld>
            <a:endParaRPr lang="en-US"/>
          </a:p>
        </p:txBody>
      </p:sp>
      <p:pic>
        <p:nvPicPr>
          <p:cNvPr id="7" name="Picture 6" descr="Screen Shot 2015-01-12 at 12.07.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957946" y="-1127701"/>
            <a:ext cx="5286375" cy="8970528"/>
          </a:xfrm>
          <a:prstGeom prst="rect">
            <a:avLst/>
          </a:prstGeom>
        </p:spPr>
      </p:pic>
    </p:spTree>
    <p:extLst>
      <p:ext uri="{BB962C8B-B14F-4D97-AF65-F5344CB8AC3E}">
        <p14:creationId xmlns:p14="http://schemas.microsoft.com/office/powerpoint/2010/main" val="3338599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28</a:t>
            </a:fld>
            <a:endParaRPr lang="en-US"/>
          </a:p>
        </p:txBody>
      </p:sp>
      <p:pic>
        <p:nvPicPr>
          <p:cNvPr id="3" name="Picture 2" descr="Screen Shot 2015-01-11 at 8.15.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508135" y="-1136790"/>
            <a:ext cx="6070601" cy="8915679"/>
          </a:xfrm>
          <a:prstGeom prst="rect">
            <a:avLst/>
          </a:prstGeom>
        </p:spPr>
      </p:pic>
    </p:spTree>
    <p:extLst>
      <p:ext uri="{BB962C8B-B14F-4D97-AF65-F5344CB8AC3E}">
        <p14:creationId xmlns:p14="http://schemas.microsoft.com/office/powerpoint/2010/main" val="3515300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29</a:t>
            </a:fld>
            <a:endParaRPr lang="en-US"/>
          </a:p>
        </p:txBody>
      </p:sp>
      <p:pic>
        <p:nvPicPr>
          <p:cNvPr id="3" name="Picture 2" descr="Screen Shot 2015-01-11 at 8.15.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664447" y="-1063629"/>
            <a:ext cx="5603877" cy="8905879"/>
          </a:xfrm>
          <a:prstGeom prst="rect">
            <a:avLst/>
          </a:prstGeom>
        </p:spPr>
      </p:pic>
    </p:spTree>
    <p:extLst>
      <p:ext uri="{BB962C8B-B14F-4D97-AF65-F5344CB8AC3E}">
        <p14:creationId xmlns:p14="http://schemas.microsoft.com/office/powerpoint/2010/main" val="193895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8152" y="346670"/>
            <a:ext cx="3945048" cy="369332"/>
          </a:xfrm>
          <a:prstGeom prst="rect">
            <a:avLst/>
          </a:prstGeom>
          <a:noFill/>
        </p:spPr>
        <p:txBody>
          <a:bodyPr wrap="none" rtlCol="0">
            <a:spAutoFit/>
          </a:bodyPr>
          <a:lstStyle/>
          <a:p>
            <a:r>
              <a:rPr lang="en-US" b="1" dirty="0"/>
              <a:t>Chemical Engineering Thermodynamics</a:t>
            </a:r>
          </a:p>
        </p:txBody>
      </p:sp>
      <p:sp>
        <p:nvSpPr>
          <p:cNvPr id="7" name="TextBox 6"/>
          <p:cNvSpPr txBox="1"/>
          <p:nvPr/>
        </p:nvSpPr>
        <p:spPr>
          <a:xfrm>
            <a:off x="933963" y="1925287"/>
            <a:ext cx="7619660" cy="3416320"/>
          </a:xfrm>
          <a:prstGeom prst="rect">
            <a:avLst/>
          </a:prstGeom>
          <a:noFill/>
        </p:spPr>
        <p:txBody>
          <a:bodyPr wrap="square" rtlCol="0">
            <a:spAutoFit/>
          </a:bodyPr>
          <a:lstStyle/>
          <a:p>
            <a:r>
              <a:rPr lang="en-US" b="1" dirty="0"/>
              <a:t>Final letter grades will be based on class grade using the following scale: A is between 90.0 and 100.0; </a:t>
            </a:r>
          </a:p>
          <a:p>
            <a:r>
              <a:rPr lang="en-US" b="1" dirty="0"/>
              <a:t>B is between 80.0 and 89.9; </a:t>
            </a:r>
          </a:p>
          <a:p>
            <a:r>
              <a:rPr lang="en-US" b="1" dirty="0"/>
              <a:t>C is between 70.0 and 79.9; </a:t>
            </a:r>
          </a:p>
          <a:p>
            <a:r>
              <a:rPr lang="en-US" b="1" dirty="0"/>
              <a:t>D is between 60.0 and 69. </a:t>
            </a:r>
          </a:p>
          <a:p>
            <a:endParaRPr lang="en-US" b="1" dirty="0"/>
          </a:p>
          <a:p>
            <a:r>
              <a:rPr lang="en-US" b="1" dirty="0"/>
              <a:t>Only whole grades will be given, i.e. the grade is B for 80 or 89. </a:t>
            </a:r>
          </a:p>
          <a:p>
            <a:endParaRPr lang="en-US" b="1" dirty="0"/>
          </a:p>
          <a:p>
            <a:r>
              <a:rPr lang="en-US" b="1" dirty="0"/>
              <a:t>Those with a "natural" 90 or above from quiz grades before the final do not need to take the final. </a:t>
            </a:r>
          </a:p>
          <a:p>
            <a:endParaRPr lang="en-US" b="1" dirty="0"/>
          </a:p>
          <a:p>
            <a:r>
              <a:rPr lang="en-US" b="1" dirty="0"/>
              <a:t>The comprehensive final is worth eight quiz grades.</a:t>
            </a:r>
            <a:endParaRPr lang="en-US" dirty="0"/>
          </a:p>
        </p:txBody>
      </p:sp>
      <p:sp>
        <p:nvSpPr>
          <p:cNvPr id="8" name="Slide Number Placeholder 7"/>
          <p:cNvSpPr>
            <a:spLocks noGrp="1"/>
          </p:cNvSpPr>
          <p:nvPr>
            <p:ph type="sldNum" sz="quarter" idx="12"/>
          </p:nvPr>
        </p:nvSpPr>
        <p:spPr/>
        <p:txBody>
          <a:bodyPr/>
          <a:lstStyle/>
          <a:p>
            <a:fld id="{3CD66960-9295-B34F-8C05-E64679D6C35D}" type="slidenum">
              <a:rPr lang="en-US" smtClean="0"/>
              <a:t>3</a:t>
            </a:fld>
            <a:endParaRPr lang="en-US"/>
          </a:p>
        </p:txBody>
      </p:sp>
      <p:sp>
        <p:nvSpPr>
          <p:cNvPr id="10" name="TextBox 9"/>
          <p:cNvSpPr txBox="1"/>
          <p:nvPr/>
        </p:nvSpPr>
        <p:spPr>
          <a:xfrm>
            <a:off x="3608277" y="901779"/>
            <a:ext cx="1698264" cy="369332"/>
          </a:xfrm>
          <a:prstGeom prst="rect">
            <a:avLst/>
          </a:prstGeom>
          <a:noFill/>
        </p:spPr>
        <p:txBody>
          <a:bodyPr wrap="none" rtlCol="0">
            <a:spAutoFit/>
          </a:bodyPr>
          <a:lstStyle/>
          <a:p>
            <a:r>
              <a:rPr lang="en-US" b="1" dirty="0"/>
              <a:t>Course Logistics</a:t>
            </a:r>
          </a:p>
        </p:txBody>
      </p:sp>
    </p:spTree>
    <p:extLst>
      <p:ext uri="{BB962C8B-B14F-4D97-AF65-F5344CB8AC3E}">
        <p14:creationId xmlns:p14="http://schemas.microsoft.com/office/powerpoint/2010/main" val="3247448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30</a:t>
            </a:fld>
            <a:endParaRPr lang="en-US"/>
          </a:p>
        </p:txBody>
      </p:sp>
      <p:pic>
        <p:nvPicPr>
          <p:cNvPr id="3" name="Picture 2" descr="Screen Shot 2015-01-11 at 8.16.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661219" y="-1024882"/>
            <a:ext cx="5651501" cy="8812511"/>
          </a:xfrm>
          <a:prstGeom prst="rect">
            <a:avLst/>
          </a:prstGeom>
        </p:spPr>
      </p:pic>
    </p:spTree>
    <p:extLst>
      <p:ext uri="{BB962C8B-B14F-4D97-AF65-F5344CB8AC3E}">
        <p14:creationId xmlns:p14="http://schemas.microsoft.com/office/powerpoint/2010/main" val="1019572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31</a:t>
            </a:fld>
            <a:endParaRPr lang="en-US"/>
          </a:p>
        </p:txBody>
      </p:sp>
      <p:pic>
        <p:nvPicPr>
          <p:cNvPr id="3" name="Picture 2" descr="Screen Shot 2015-01-11 at 8.16.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585081" y="-1301223"/>
            <a:ext cx="5956072" cy="8780767"/>
          </a:xfrm>
          <a:prstGeom prst="rect">
            <a:avLst/>
          </a:prstGeom>
        </p:spPr>
      </p:pic>
    </p:spTree>
    <p:extLst>
      <p:ext uri="{BB962C8B-B14F-4D97-AF65-F5344CB8AC3E}">
        <p14:creationId xmlns:p14="http://schemas.microsoft.com/office/powerpoint/2010/main" val="1938959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32</a:t>
            </a:fld>
            <a:endParaRPr lang="en-US"/>
          </a:p>
        </p:txBody>
      </p:sp>
      <p:pic>
        <p:nvPicPr>
          <p:cNvPr id="3" name="Picture 2" descr="Screen Shot 2015-01-11 at 8.16.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964436" y="-1059062"/>
            <a:ext cx="5111751" cy="8753873"/>
          </a:xfrm>
          <a:prstGeom prst="rect">
            <a:avLst/>
          </a:prstGeom>
        </p:spPr>
      </p:pic>
    </p:spTree>
    <p:extLst>
      <p:ext uri="{BB962C8B-B14F-4D97-AF65-F5344CB8AC3E}">
        <p14:creationId xmlns:p14="http://schemas.microsoft.com/office/powerpoint/2010/main" val="3967042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33</a:t>
            </a:fld>
            <a:endParaRPr lang="en-US"/>
          </a:p>
        </p:txBody>
      </p:sp>
      <p:pic>
        <p:nvPicPr>
          <p:cNvPr id="3" name="Picture 2" descr="Screen Shot 2015-01-11 at 8.17.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80254" y="-1142448"/>
            <a:ext cx="5756176" cy="8771315"/>
          </a:xfrm>
          <a:prstGeom prst="rect">
            <a:avLst/>
          </a:prstGeom>
        </p:spPr>
      </p:pic>
    </p:spTree>
    <p:extLst>
      <p:ext uri="{BB962C8B-B14F-4D97-AF65-F5344CB8AC3E}">
        <p14:creationId xmlns:p14="http://schemas.microsoft.com/office/powerpoint/2010/main" val="1938959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34</a:t>
            </a:fld>
            <a:endParaRPr lang="en-US"/>
          </a:p>
        </p:txBody>
      </p:sp>
      <p:pic>
        <p:nvPicPr>
          <p:cNvPr id="3" name="Picture 2" descr="Screen Shot 2015-01-11 at 8.17.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13439" y="-780840"/>
            <a:ext cx="5639654" cy="8368027"/>
          </a:xfrm>
          <a:prstGeom prst="rect">
            <a:avLst/>
          </a:prstGeom>
        </p:spPr>
      </p:pic>
    </p:spTree>
    <p:extLst>
      <p:ext uri="{BB962C8B-B14F-4D97-AF65-F5344CB8AC3E}">
        <p14:creationId xmlns:p14="http://schemas.microsoft.com/office/powerpoint/2010/main" val="2337951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35</a:t>
            </a:fld>
            <a:endParaRPr lang="en-US"/>
          </a:p>
        </p:txBody>
      </p:sp>
      <p:pic>
        <p:nvPicPr>
          <p:cNvPr id="3" name="Picture 2" descr="Screen Shot 2015-01-11 at 8.17.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72696" y="-1261191"/>
            <a:ext cx="5581487" cy="8707120"/>
          </a:xfrm>
          <a:prstGeom prst="rect">
            <a:avLst/>
          </a:prstGeom>
        </p:spPr>
      </p:pic>
    </p:spTree>
    <p:extLst>
      <p:ext uri="{BB962C8B-B14F-4D97-AF65-F5344CB8AC3E}">
        <p14:creationId xmlns:p14="http://schemas.microsoft.com/office/powerpoint/2010/main" val="3340954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36</a:t>
            </a:fld>
            <a:endParaRPr lang="en-US"/>
          </a:p>
        </p:txBody>
      </p:sp>
      <p:pic>
        <p:nvPicPr>
          <p:cNvPr id="3" name="Picture 2" descr="Screen Shot 2015-01-11 at 8.17.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646655" y="-1230473"/>
            <a:ext cx="5810250" cy="8874445"/>
          </a:xfrm>
          <a:prstGeom prst="rect">
            <a:avLst/>
          </a:prstGeom>
        </p:spPr>
      </p:pic>
    </p:spTree>
    <p:extLst>
      <p:ext uri="{BB962C8B-B14F-4D97-AF65-F5344CB8AC3E}">
        <p14:creationId xmlns:p14="http://schemas.microsoft.com/office/powerpoint/2010/main" val="3912029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37</a:t>
            </a:fld>
            <a:endParaRPr lang="en-US"/>
          </a:p>
        </p:txBody>
      </p:sp>
      <p:pic>
        <p:nvPicPr>
          <p:cNvPr id="3" name="Picture 2" descr="Screen Shot 2015-01-11 at 9.39.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541571" y="-1110233"/>
            <a:ext cx="4016375" cy="9062589"/>
          </a:xfrm>
          <a:prstGeom prst="rect">
            <a:avLst/>
          </a:prstGeom>
        </p:spPr>
      </p:pic>
    </p:spTree>
    <p:extLst>
      <p:ext uri="{BB962C8B-B14F-4D97-AF65-F5344CB8AC3E}">
        <p14:creationId xmlns:p14="http://schemas.microsoft.com/office/powerpoint/2010/main" val="2391358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38</a:t>
            </a:fld>
            <a:endParaRPr lang="en-US"/>
          </a:p>
        </p:txBody>
      </p:sp>
      <p:pic>
        <p:nvPicPr>
          <p:cNvPr id="3" name="Picture 2" descr="Screen Shot 2015-01-11 at 9.40.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127000"/>
            <a:ext cx="4483100" cy="6591300"/>
          </a:xfrm>
          <a:prstGeom prst="rect">
            <a:avLst/>
          </a:prstGeom>
        </p:spPr>
      </p:pic>
    </p:spTree>
    <p:extLst>
      <p:ext uri="{BB962C8B-B14F-4D97-AF65-F5344CB8AC3E}">
        <p14:creationId xmlns:p14="http://schemas.microsoft.com/office/powerpoint/2010/main" val="183841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39</a:t>
            </a:fld>
            <a:endParaRPr lang="en-US"/>
          </a:p>
        </p:txBody>
      </p:sp>
      <p:pic>
        <p:nvPicPr>
          <p:cNvPr id="3" name="Picture 2" descr="Chapter1Problems.pdf"/>
          <p:cNvPicPr>
            <a:picLocks noChangeAspect="1"/>
          </p:cNvPicPr>
          <p:nvPr/>
        </p:nvPicPr>
        <p:blipFill rotWithShape="1">
          <a:blip r:embed="rId2">
            <a:extLst>
              <a:ext uri="{28A0092B-C50C-407E-A947-70E740481C1C}">
                <a14:useLocalDpi xmlns:a14="http://schemas.microsoft.com/office/drawing/2010/main" val="0"/>
              </a:ext>
            </a:extLst>
          </a:blip>
          <a:srcRect l="15617" t="3009" r="15270" b="25000"/>
          <a:stretch/>
        </p:blipFill>
        <p:spPr>
          <a:xfrm>
            <a:off x="2317750" y="47625"/>
            <a:ext cx="4992480" cy="6721475"/>
          </a:xfrm>
          <a:prstGeom prst="rect">
            <a:avLst/>
          </a:prstGeom>
        </p:spPr>
      </p:pic>
    </p:spTree>
    <p:extLst>
      <p:ext uri="{BB962C8B-B14F-4D97-AF65-F5344CB8AC3E}">
        <p14:creationId xmlns:p14="http://schemas.microsoft.com/office/powerpoint/2010/main" val="375662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585" y="664297"/>
            <a:ext cx="6115286" cy="5078313"/>
          </a:xfrm>
          <a:prstGeom prst="rect">
            <a:avLst/>
          </a:prstGeom>
        </p:spPr>
        <p:txBody>
          <a:bodyPr wrap="square">
            <a:spAutoFit/>
          </a:bodyPr>
          <a:lstStyle/>
          <a:p>
            <a:r>
              <a:rPr lang="en-US" b="1" dirty="0"/>
              <a:t>Homework Group Options</a:t>
            </a:r>
          </a:p>
          <a:p>
            <a:endParaRPr lang="en-US" b="1" dirty="0"/>
          </a:p>
          <a:p>
            <a:pPr marL="342900" indent="-342900">
              <a:buAutoNum type="alphaUcParenR"/>
            </a:pPr>
            <a:r>
              <a:rPr lang="en-US" b="1" dirty="0"/>
              <a:t>Form your own group</a:t>
            </a:r>
          </a:p>
          <a:p>
            <a:pPr lvl="1"/>
            <a:r>
              <a:rPr lang="en-US" b="1" dirty="0"/>
              <a:t>Send an email to </a:t>
            </a:r>
            <a:r>
              <a:rPr lang="en-US" b="1" dirty="0">
                <a:hlinkClick r:id="rId2"/>
              </a:rPr>
              <a:t>chethermouc@gmail.com</a:t>
            </a:r>
            <a:r>
              <a:rPr lang="en-US" b="1" dirty="0"/>
              <a:t> with list of homework group members and time that you meet.  Put in subject of email: HOMEWORK GROUP Meets Monday at 6pm.</a:t>
            </a:r>
          </a:p>
          <a:p>
            <a:r>
              <a:rPr lang="en-US" b="1" dirty="0"/>
              <a:t>B) Need a group</a:t>
            </a:r>
          </a:p>
          <a:p>
            <a:r>
              <a:rPr lang="en-US" b="1" dirty="0"/>
              <a:t>	Send an email requesting a group and a time that you are 	available to meet.  Put in subject: REQUEST GROUP 	Monday at 6 pm.</a:t>
            </a:r>
          </a:p>
          <a:p>
            <a:r>
              <a:rPr lang="en-US" b="1" dirty="0"/>
              <a:t>C) Prefer to work on your own (not recommended).  </a:t>
            </a:r>
          </a:p>
          <a:p>
            <a:r>
              <a:rPr lang="en-US" b="1" dirty="0"/>
              <a:t>	Send an email to </a:t>
            </a:r>
            <a:r>
              <a:rPr lang="en-US" b="1" dirty="0">
                <a:hlinkClick r:id="rId2"/>
              </a:rPr>
              <a:t>chethermouc@gmail.com</a:t>
            </a:r>
            <a:r>
              <a:rPr lang="en-US" b="1" dirty="0"/>
              <a:t> </a:t>
            </a:r>
          </a:p>
          <a:p>
            <a:r>
              <a:rPr lang="en-US" b="1" dirty="0"/>
              <a:t>	Subject: WORK ON OWN</a:t>
            </a:r>
          </a:p>
          <a:p>
            <a:endParaRPr lang="en-US" b="1" dirty="0"/>
          </a:p>
          <a:p>
            <a:r>
              <a:rPr lang="en-US" b="1" dirty="0"/>
              <a:t>Please do this by Tuesday January 15 (tomorrow).  </a:t>
            </a:r>
          </a:p>
          <a:p>
            <a:endParaRPr lang="en-US" b="1" dirty="0"/>
          </a:p>
          <a:p>
            <a:r>
              <a:rPr lang="en-US" b="1" dirty="0"/>
              <a:t>First Homework is due Wednesday January 16 at midnight.</a:t>
            </a:r>
          </a:p>
        </p:txBody>
      </p:sp>
      <p:sp>
        <p:nvSpPr>
          <p:cNvPr id="5" name="Slide Number Placeholder 4"/>
          <p:cNvSpPr>
            <a:spLocks noGrp="1"/>
          </p:cNvSpPr>
          <p:nvPr>
            <p:ph type="sldNum" sz="quarter" idx="12"/>
          </p:nvPr>
        </p:nvSpPr>
        <p:spPr/>
        <p:txBody>
          <a:bodyPr/>
          <a:lstStyle/>
          <a:p>
            <a:fld id="{3CD66960-9295-B34F-8C05-E64679D6C35D}" type="slidenum">
              <a:rPr lang="en-US" smtClean="0"/>
              <a:t>4</a:t>
            </a:fld>
            <a:endParaRPr lang="en-US"/>
          </a:p>
        </p:txBody>
      </p:sp>
    </p:spTree>
    <p:extLst>
      <p:ext uri="{BB962C8B-B14F-4D97-AF65-F5344CB8AC3E}">
        <p14:creationId xmlns:p14="http://schemas.microsoft.com/office/powerpoint/2010/main" val="1826201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40</a:t>
            </a:fld>
            <a:endParaRPr lang="en-US"/>
          </a:p>
        </p:txBody>
      </p:sp>
      <p:pic>
        <p:nvPicPr>
          <p:cNvPr id="5" name="Picture 4"/>
          <p:cNvPicPr>
            <a:picLocks noChangeAspect="1"/>
          </p:cNvPicPr>
          <p:nvPr/>
        </p:nvPicPr>
        <p:blipFill>
          <a:blip r:embed="rId2"/>
          <a:stretch>
            <a:fillRect/>
          </a:stretch>
        </p:blipFill>
        <p:spPr>
          <a:xfrm>
            <a:off x="0" y="165100"/>
            <a:ext cx="9144000" cy="6523789"/>
          </a:xfrm>
          <a:prstGeom prst="rect">
            <a:avLst/>
          </a:prstGeom>
        </p:spPr>
      </p:pic>
    </p:spTree>
    <p:extLst>
      <p:ext uri="{BB962C8B-B14F-4D97-AF65-F5344CB8AC3E}">
        <p14:creationId xmlns:p14="http://schemas.microsoft.com/office/powerpoint/2010/main" val="2500800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41</a:t>
            </a:fld>
            <a:endParaRPr lang="en-US"/>
          </a:p>
        </p:txBody>
      </p:sp>
      <p:pic>
        <p:nvPicPr>
          <p:cNvPr id="5" name="Picture 4"/>
          <p:cNvPicPr>
            <a:picLocks noChangeAspect="1"/>
          </p:cNvPicPr>
          <p:nvPr/>
        </p:nvPicPr>
        <p:blipFill>
          <a:blip r:embed="rId2"/>
          <a:stretch>
            <a:fillRect/>
          </a:stretch>
        </p:blipFill>
        <p:spPr>
          <a:xfrm>
            <a:off x="1231772" y="655105"/>
            <a:ext cx="6414831" cy="5942046"/>
          </a:xfrm>
          <a:prstGeom prst="rect">
            <a:avLst/>
          </a:prstGeom>
        </p:spPr>
      </p:pic>
      <p:sp>
        <p:nvSpPr>
          <p:cNvPr id="6" name="TextBox 5"/>
          <p:cNvSpPr txBox="1"/>
          <p:nvPr/>
        </p:nvSpPr>
        <p:spPr>
          <a:xfrm>
            <a:off x="3513893" y="257802"/>
            <a:ext cx="1210588" cy="369332"/>
          </a:xfrm>
          <a:prstGeom prst="rect">
            <a:avLst/>
          </a:prstGeom>
          <a:noFill/>
        </p:spPr>
        <p:txBody>
          <a:bodyPr wrap="none" rtlCol="0">
            <a:spAutoFit/>
          </a:bodyPr>
          <a:lstStyle/>
          <a:p>
            <a:r>
              <a:rPr lang="en-US" dirty="0"/>
              <a:t>Question 4</a:t>
            </a:r>
          </a:p>
        </p:txBody>
      </p:sp>
    </p:spTree>
    <p:extLst>
      <p:ext uri="{BB962C8B-B14F-4D97-AF65-F5344CB8AC3E}">
        <p14:creationId xmlns:p14="http://schemas.microsoft.com/office/powerpoint/2010/main" val="3561367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42</a:t>
            </a:fld>
            <a:endParaRPr lang="en-US"/>
          </a:p>
        </p:txBody>
      </p:sp>
      <p:pic>
        <p:nvPicPr>
          <p:cNvPr id="5" name="Picture 4"/>
          <p:cNvPicPr>
            <a:picLocks noChangeAspect="1"/>
          </p:cNvPicPr>
          <p:nvPr/>
        </p:nvPicPr>
        <p:blipFill>
          <a:blip r:embed="rId2"/>
          <a:stretch>
            <a:fillRect/>
          </a:stretch>
        </p:blipFill>
        <p:spPr>
          <a:xfrm>
            <a:off x="1632815" y="692899"/>
            <a:ext cx="5773208" cy="5663451"/>
          </a:xfrm>
          <a:prstGeom prst="rect">
            <a:avLst/>
          </a:prstGeom>
        </p:spPr>
      </p:pic>
    </p:spTree>
    <p:extLst>
      <p:ext uri="{BB962C8B-B14F-4D97-AF65-F5344CB8AC3E}">
        <p14:creationId xmlns:p14="http://schemas.microsoft.com/office/powerpoint/2010/main" val="3331321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43</a:t>
            </a:fld>
            <a:endParaRPr lang="en-US"/>
          </a:p>
        </p:txBody>
      </p:sp>
      <p:pic>
        <p:nvPicPr>
          <p:cNvPr id="5" name="Picture 4"/>
          <p:cNvPicPr>
            <a:picLocks noChangeAspect="1"/>
          </p:cNvPicPr>
          <p:nvPr/>
        </p:nvPicPr>
        <p:blipFill>
          <a:blip r:embed="rId2"/>
          <a:stretch>
            <a:fillRect/>
          </a:stretch>
        </p:blipFill>
        <p:spPr>
          <a:xfrm>
            <a:off x="0" y="2857500"/>
            <a:ext cx="9144000" cy="1124190"/>
          </a:xfrm>
          <a:prstGeom prst="rect">
            <a:avLst/>
          </a:prstGeom>
        </p:spPr>
      </p:pic>
      <p:sp>
        <p:nvSpPr>
          <p:cNvPr id="6" name="TextBox 5"/>
          <p:cNvSpPr txBox="1"/>
          <p:nvPr/>
        </p:nvSpPr>
        <p:spPr>
          <a:xfrm>
            <a:off x="2893233" y="1002562"/>
            <a:ext cx="1207181" cy="369332"/>
          </a:xfrm>
          <a:prstGeom prst="rect">
            <a:avLst/>
          </a:prstGeom>
          <a:noFill/>
        </p:spPr>
        <p:txBody>
          <a:bodyPr wrap="none" rtlCol="0">
            <a:spAutoFit/>
          </a:bodyPr>
          <a:lstStyle/>
          <a:p>
            <a:r>
              <a:rPr lang="en-US" dirty="0"/>
              <a:t>Question 6</a:t>
            </a:r>
          </a:p>
        </p:txBody>
      </p:sp>
    </p:spTree>
    <p:extLst>
      <p:ext uri="{BB962C8B-B14F-4D97-AF65-F5344CB8AC3E}">
        <p14:creationId xmlns:p14="http://schemas.microsoft.com/office/powerpoint/2010/main" val="162896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44</a:t>
            </a:fld>
            <a:endParaRPr lang="en-US"/>
          </a:p>
        </p:txBody>
      </p:sp>
      <p:sp>
        <p:nvSpPr>
          <p:cNvPr id="6" name="TextBox 5"/>
          <p:cNvSpPr txBox="1"/>
          <p:nvPr/>
        </p:nvSpPr>
        <p:spPr>
          <a:xfrm>
            <a:off x="3993066" y="216920"/>
            <a:ext cx="1324176" cy="369332"/>
          </a:xfrm>
          <a:prstGeom prst="rect">
            <a:avLst/>
          </a:prstGeom>
          <a:noFill/>
        </p:spPr>
        <p:txBody>
          <a:bodyPr wrap="none" rtlCol="0">
            <a:spAutoFit/>
          </a:bodyPr>
          <a:lstStyle/>
          <a:p>
            <a:r>
              <a:rPr lang="en-US" dirty="0"/>
              <a:t>Question 10</a:t>
            </a:r>
          </a:p>
        </p:txBody>
      </p:sp>
      <p:pic>
        <p:nvPicPr>
          <p:cNvPr id="2" name="Picture 1"/>
          <p:cNvPicPr>
            <a:picLocks noChangeAspect="1"/>
          </p:cNvPicPr>
          <p:nvPr/>
        </p:nvPicPr>
        <p:blipFill>
          <a:blip r:embed="rId2"/>
          <a:stretch>
            <a:fillRect/>
          </a:stretch>
        </p:blipFill>
        <p:spPr>
          <a:xfrm>
            <a:off x="1955800" y="686982"/>
            <a:ext cx="5219700" cy="5549900"/>
          </a:xfrm>
          <a:prstGeom prst="rect">
            <a:avLst/>
          </a:prstGeom>
        </p:spPr>
      </p:pic>
    </p:spTree>
    <p:extLst>
      <p:ext uri="{BB962C8B-B14F-4D97-AF65-F5344CB8AC3E}">
        <p14:creationId xmlns:p14="http://schemas.microsoft.com/office/powerpoint/2010/main" val="2806582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45</a:t>
            </a:fld>
            <a:endParaRPr lang="en-US"/>
          </a:p>
        </p:txBody>
      </p:sp>
      <p:pic>
        <p:nvPicPr>
          <p:cNvPr id="4" name="Picture 3" descr="Chapter1Problems 1.pdf"/>
          <p:cNvPicPr>
            <a:picLocks noChangeAspect="1"/>
          </p:cNvPicPr>
          <p:nvPr/>
        </p:nvPicPr>
        <p:blipFill rotWithShape="1">
          <a:blip r:embed="rId2">
            <a:extLst>
              <a:ext uri="{28A0092B-C50C-407E-A947-70E740481C1C}">
                <a14:useLocalDpi xmlns:a14="http://schemas.microsoft.com/office/drawing/2010/main" val="0"/>
              </a:ext>
            </a:extLst>
          </a:blip>
          <a:srcRect l="12638" t="7315" r="18310" b="13426"/>
          <a:stretch/>
        </p:blipFill>
        <p:spPr>
          <a:xfrm rot="10800000">
            <a:off x="2111372" y="63499"/>
            <a:ext cx="4537077" cy="6730913"/>
          </a:xfrm>
          <a:prstGeom prst="rect">
            <a:avLst/>
          </a:prstGeom>
        </p:spPr>
      </p:pic>
    </p:spTree>
    <p:extLst>
      <p:ext uri="{BB962C8B-B14F-4D97-AF65-F5344CB8AC3E}">
        <p14:creationId xmlns:p14="http://schemas.microsoft.com/office/powerpoint/2010/main" val="2718423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46</a:t>
            </a:fld>
            <a:endParaRPr lang="en-US"/>
          </a:p>
        </p:txBody>
      </p:sp>
      <p:pic>
        <p:nvPicPr>
          <p:cNvPr id="3" name="Picture 2" descr="Chapter1Problems 2.pdf"/>
          <p:cNvPicPr>
            <a:picLocks noChangeAspect="1"/>
          </p:cNvPicPr>
          <p:nvPr/>
        </p:nvPicPr>
        <p:blipFill rotWithShape="1">
          <a:blip r:embed="rId2">
            <a:extLst>
              <a:ext uri="{28A0092B-C50C-407E-A947-70E740481C1C}">
                <a14:useLocalDpi xmlns:a14="http://schemas.microsoft.com/office/drawing/2010/main" val="0"/>
              </a:ext>
            </a:extLst>
          </a:blip>
          <a:srcRect l="15019" t="3241" r="16168" b="21527"/>
          <a:stretch/>
        </p:blipFill>
        <p:spPr>
          <a:xfrm>
            <a:off x="2111375" y="0"/>
            <a:ext cx="4756736" cy="6721475"/>
          </a:xfrm>
          <a:prstGeom prst="rect">
            <a:avLst/>
          </a:prstGeom>
        </p:spPr>
      </p:pic>
    </p:spTree>
    <p:extLst>
      <p:ext uri="{BB962C8B-B14F-4D97-AF65-F5344CB8AC3E}">
        <p14:creationId xmlns:p14="http://schemas.microsoft.com/office/powerpoint/2010/main" val="1065365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47</a:t>
            </a:fld>
            <a:endParaRPr lang="en-US"/>
          </a:p>
        </p:txBody>
      </p:sp>
      <p:pic>
        <p:nvPicPr>
          <p:cNvPr id="5" name="Picture 4"/>
          <p:cNvPicPr>
            <a:picLocks noChangeAspect="1"/>
          </p:cNvPicPr>
          <p:nvPr/>
        </p:nvPicPr>
        <p:blipFill>
          <a:blip r:embed="rId2"/>
          <a:stretch>
            <a:fillRect/>
          </a:stretch>
        </p:blipFill>
        <p:spPr>
          <a:xfrm>
            <a:off x="0" y="279762"/>
            <a:ext cx="9144000" cy="1362251"/>
          </a:xfrm>
          <a:prstGeom prst="rect">
            <a:avLst/>
          </a:prstGeom>
        </p:spPr>
      </p:pic>
      <p:pic>
        <p:nvPicPr>
          <p:cNvPr id="6" name="Picture 5"/>
          <p:cNvPicPr>
            <a:picLocks noChangeAspect="1"/>
          </p:cNvPicPr>
          <p:nvPr/>
        </p:nvPicPr>
        <p:blipFill>
          <a:blip r:embed="rId3"/>
          <a:stretch>
            <a:fillRect/>
          </a:stretch>
        </p:blipFill>
        <p:spPr>
          <a:xfrm>
            <a:off x="436790" y="1922477"/>
            <a:ext cx="8250010" cy="848330"/>
          </a:xfrm>
          <a:prstGeom prst="rect">
            <a:avLst/>
          </a:prstGeom>
        </p:spPr>
      </p:pic>
      <p:pic>
        <p:nvPicPr>
          <p:cNvPr id="7" name="Picture 6"/>
          <p:cNvPicPr>
            <a:picLocks noChangeAspect="1"/>
          </p:cNvPicPr>
          <p:nvPr/>
        </p:nvPicPr>
        <p:blipFill>
          <a:blip r:embed="rId4"/>
          <a:stretch>
            <a:fillRect/>
          </a:stretch>
        </p:blipFill>
        <p:spPr>
          <a:xfrm>
            <a:off x="381945" y="3218283"/>
            <a:ext cx="8045908" cy="3419511"/>
          </a:xfrm>
          <a:prstGeom prst="rect">
            <a:avLst/>
          </a:prstGeom>
        </p:spPr>
      </p:pic>
    </p:spTree>
    <p:extLst>
      <p:ext uri="{BB962C8B-B14F-4D97-AF65-F5344CB8AC3E}">
        <p14:creationId xmlns:p14="http://schemas.microsoft.com/office/powerpoint/2010/main" val="3268378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48</a:t>
            </a:fld>
            <a:endParaRPr lang="en-US"/>
          </a:p>
        </p:txBody>
      </p:sp>
      <p:pic>
        <p:nvPicPr>
          <p:cNvPr id="2" name="Picture 1"/>
          <p:cNvPicPr>
            <a:picLocks noChangeAspect="1"/>
          </p:cNvPicPr>
          <p:nvPr/>
        </p:nvPicPr>
        <p:blipFill>
          <a:blip r:embed="rId2"/>
          <a:stretch>
            <a:fillRect/>
          </a:stretch>
        </p:blipFill>
        <p:spPr>
          <a:xfrm>
            <a:off x="12700" y="0"/>
            <a:ext cx="9114692" cy="6858000"/>
          </a:xfrm>
          <a:prstGeom prst="rect">
            <a:avLst/>
          </a:prstGeom>
        </p:spPr>
      </p:pic>
    </p:spTree>
    <p:extLst>
      <p:ext uri="{BB962C8B-B14F-4D97-AF65-F5344CB8AC3E}">
        <p14:creationId xmlns:p14="http://schemas.microsoft.com/office/powerpoint/2010/main" val="1843220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49</a:t>
            </a:fld>
            <a:endParaRPr lang="en-US"/>
          </a:p>
        </p:txBody>
      </p:sp>
      <p:pic>
        <p:nvPicPr>
          <p:cNvPr id="2" name="Picture 1"/>
          <p:cNvPicPr>
            <a:picLocks noChangeAspect="1"/>
          </p:cNvPicPr>
          <p:nvPr/>
        </p:nvPicPr>
        <p:blipFill>
          <a:blip r:embed="rId2"/>
          <a:stretch>
            <a:fillRect/>
          </a:stretch>
        </p:blipFill>
        <p:spPr>
          <a:xfrm>
            <a:off x="0" y="1079500"/>
            <a:ext cx="9144000" cy="4676022"/>
          </a:xfrm>
          <a:prstGeom prst="rect">
            <a:avLst/>
          </a:prstGeom>
        </p:spPr>
      </p:pic>
    </p:spTree>
    <p:extLst>
      <p:ext uri="{BB962C8B-B14F-4D97-AF65-F5344CB8AC3E}">
        <p14:creationId xmlns:p14="http://schemas.microsoft.com/office/powerpoint/2010/main" val="4173232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7031" y="864714"/>
            <a:ext cx="7240044" cy="4524315"/>
          </a:xfrm>
          <a:prstGeom prst="rect">
            <a:avLst/>
          </a:prstGeom>
        </p:spPr>
        <p:txBody>
          <a:bodyPr wrap="square">
            <a:spAutoFit/>
          </a:bodyPr>
          <a:lstStyle/>
          <a:p>
            <a:pPr algn="ctr"/>
            <a:r>
              <a:rPr lang="en-US" b="1" dirty="0"/>
              <a:t>Plant Tours</a:t>
            </a:r>
          </a:p>
          <a:p>
            <a:endParaRPr lang="en-US" b="1" dirty="0"/>
          </a:p>
          <a:p>
            <a:r>
              <a:rPr lang="en-US" b="1" dirty="0"/>
              <a:t>We will have non-mandatory plant tours.</a:t>
            </a:r>
          </a:p>
          <a:p>
            <a:endParaRPr lang="en-US" b="1" dirty="0"/>
          </a:p>
          <a:p>
            <a:r>
              <a:rPr lang="en-US" b="1" dirty="0"/>
              <a:t>The purpose is to see some of the processes we will study.</a:t>
            </a:r>
          </a:p>
          <a:p>
            <a:endParaRPr lang="en-US" b="1" dirty="0"/>
          </a:p>
          <a:p>
            <a:r>
              <a:rPr lang="en-US" b="1" dirty="0"/>
              <a:t>Attendance at a plant tour counts for 50 replacement points on a quiz.  For instance, if your low grade is 30/100 this becomes a 65/100.</a:t>
            </a:r>
          </a:p>
          <a:p>
            <a:endParaRPr lang="en-US" b="1" dirty="0"/>
          </a:p>
          <a:p>
            <a:r>
              <a:rPr lang="en-US" b="1" dirty="0"/>
              <a:t>If you arrange a plant tour for the class you get 100 replacement points.</a:t>
            </a:r>
          </a:p>
          <a:p>
            <a:endParaRPr lang="en-US" b="1" dirty="0"/>
          </a:p>
          <a:p>
            <a:r>
              <a:rPr lang="en-US" b="1" dirty="0"/>
              <a:t>The timing for plant tours is variable. </a:t>
            </a:r>
          </a:p>
          <a:p>
            <a:endParaRPr lang="en-US" b="1" dirty="0"/>
          </a:p>
          <a:p>
            <a:r>
              <a:rPr lang="en-US" b="1" dirty="0"/>
              <a:t>Friday afternoon is a good time for me.  </a:t>
            </a:r>
          </a:p>
          <a:p>
            <a:endParaRPr lang="en-US" b="1" dirty="0"/>
          </a:p>
          <a:p>
            <a:r>
              <a:rPr lang="en-US" b="1" u="sng" dirty="0"/>
              <a:t>The tours can cover a maximum of 500 quiz points (five quizzes).</a:t>
            </a:r>
          </a:p>
        </p:txBody>
      </p:sp>
      <p:sp>
        <p:nvSpPr>
          <p:cNvPr id="5" name="Slide Number Placeholder 4"/>
          <p:cNvSpPr>
            <a:spLocks noGrp="1"/>
          </p:cNvSpPr>
          <p:nvPr>
            <p:ph type="sldNum" sz="quarter" idx="12"/>
          </p:nvPr>
        </p:nvSpPr>
        <p:spPr/>
        <p:txBody>
          <a:bodyPr/>
          <a:lstStyle/>
          <a:p>
            <a:fld id="{3CD66960-9295-B34F-8C05-E64679D6C35D}" type="slidenum">
              <a:rPr lang="en-US" smtClean="0"/>
              <a:t>5</a:t>
            </a:fld>
            <a:endParaRPr lang="en-US"/>
          </a:p>
        </p:txBody>
      </p:sp>
    </p:spTree>
    <p:extLst>
      <p:ext uri="{BB962C8B-B14F-4D97-AF65-F5344CB8AC3E}">
        <p14:creationId xmlns:p14="http://schemas.microsoft.com/office/powerpoint/2010/main" val="3389254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50</a:t>
            </a:fld>
            <a:endParaRPr lang="en-US"/>
          </a:p>
        </p:txBody>
      </p:sp>
      <p:pic>
        <p:nvPicPr>
          <p:cNvPr id="3" name="Picture 2" descr="Chapter1Problems 4.pdf"/>
          <p:cNvPicPr>
            <a:picLocks noChangeAspect="1"/>
          </p:cNvPicPr>
          <p:nvPr/>
        </p:nvPicPr>
        <p:blipFill rotWithShape="1">
          <a:blip r:embed="rId2">
            <a:extLst>
              <a:ext uri="{28A0092B-C50C-407E-A947-70E740481C1C}">
                <a14:useLocalDpi xmlns:a14="http://schemas.microsoft.com/office/drawing/2010/main" val="0"/>
              </a:ext>
            </a:extLst>
          </a:blip>
          <a:srcRect l="12638" t="3704" r="17113" b="12037"/>
          <a:stretch/>
        </p:blipFill>
        <p:spPr>
          <a:xfrm rot="10800000">
            <a:off x="2587622" y="81613"/>
            <a:ext cx="4283077" cy="6639862"/>
          </a:xfrm>
          <a:prstGeom prst="rect">
            <a:avLst/>
          </a:prstGeom>
        </p:spPr>
      </p:pic>
    </p:spTree>
    <p:extLst>
      <p:ext uri="{BB962C8B-B14F-4D97-AF65-F5344CB8AC3E}">
        <p14:creationId xmlns:p14="http://schemas.microsoft.com/office/powerpoint/2010/main" val="128711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51</a:t>
            </a:fld>
            <a:endParaRPr lang="en-US"/>
          </a:p>
        </p:txBody>
      </p:sp>
      <p:pic>
        <p:nvPicPr>
          <p:cNvPr id="2" name="Picture 1"/>
          <p:cNvPicPr>
            <a:picLocks noChangeAspect="1"/>
          </p:cNvPicPr>
          <p:nvPr/>
        </p:nvPicPr>
        <p:blipFill>
          <a:blip r:embed="rId2"/>
          <a:stretch>
            <a:fillRect/>
          </a:stretch>
        </p:blipFill>
        <p:spPr>
          <a:xfrm>
            <a:off x="546100" y="0"/>
            <a:ext cx="8044962" cy="6858000"/>
          </a:xfrm>
          <a:prstGeom prst="rect">
            <a:avLst/>
          </a:prstGeom>
        </p:spPr>
      </p:pic>
      <p:pic>
        <p:nvPicPr>
          <p:cNvPr id="3" name="Picture 2"/>
          <p:cNvPicPr>
            <a:picLocks noChangeAspect="1"/>
          </p:cNvPicPr>
          <p:nvPr/>
        </p:nvPicPr>
        <p:blipFill>
          <a:blip r:embed="rId2"/>
          <a:stretch>
            <a:fillRect/>
          </a:stretch>
        </p:blipFill>
        <p:spPr>
          <a:xfrm>
            <a:off x="546100" y="0"/>
            <a:ext cx="8044962" cy="6858000"/>
          </a:xfrm>
          <a:prstGeom prst="rect">
            <a:avLst/>
          </a:prstGeom>
        </p:spPr>
      </p:pic>
    </p:spTree>
    <p:extLst>
      <p:ext uri="{BB962C8B-B14F-4D97-AF65-F5344CB8AC3E}">
        <p14:creationId xmlns:p14="http://schemas.microsoft.com/office/powerpoint/2010/main" val="232350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52</a:t>
            </a:fld>
            <a:endParaRPr lang="en-US"/>
          </a:p>
        </p:txBody>
      </p:sp>
      <p:pic>
        <p:nvPicPr>
          <p:cNvPr id="2" name="Picture 1"/>
          <p:cNvPicPr>
            <a:picLocks noChangeAspect="1"/>
          </p:cNvPicPr>
          <p:nvPr/>
        </p:nvPicPr>
        <p:blipFill>
          <a:blip r:embed="rId2"/>
          <a:stretch>
            <a:fillRect/>
          </a:stretch>
        </p:blipFill>
        <p:spPr>
          <a:xfrm>
            <a:off x="863600" y="0"/>
            <a:ext cx="7401806" cy="6858000"/>
          </a:xfrm>
          <a:prstGeom prst="rect">
            <a:avLst/>
          </a:prstGeom>
        </p:spPr>
      </p:pic>
    </p:spTree>
    <p:extLst>
      <p:ext uri="{BB962C8B-B14F-4D97-AF65-F5344CB8AC3E}">
        <p14:creationId xmlns:p14="http://schemas.microsoft.com/office/powerpoint/2010/main" val="3668888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53</a:t>
            </a:fld>
            <a:endParaRPr lang="en-US"/>
          </a:p>
        </p:txBody>
      </p:sp>
      <p:pic>
        <p:nvPicPr>
          <p:cNvPr id="2" name="Picture 1"/>
          <p:cNvPicPr>
            <a:picLocks noChangeAspect="1"/>
          </p:cNvPicPr>
          <p:nvPr/>
        </p:nvPicPr>
        <p:blipFill>
          <a:blip r:embed="rId2"/>
          <a:stretch>
            <a:fillRect/>
          </a:stretch>
        </p:blipFill>
        <p:spPr>
          <a:xfrm>
            <a:off x="0" y="2006600"/>
            <a:ext cx="9144000" cy="2842307"/>
          </a:xfrm>
          <a:prstGeom prst="rect">
            <a:avLst/>
          </a:prstGeom>
        </p:spPr>
      </p:pic>
    </p:spTree>
    <p:extLst>
      <p:ext uri="{BB962C8B-B14F-4D97-AF65-F5344CB8AC3E}">
        <p14:creationId xmlns:p14="http://schemas.microsoft.com/office/powerpoint/2010/main" val="817185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54</a:t>
            </a:fld>
            <a:endParaRPr lang="en-US"/>
          </a:p>
        </p:txBody>
      </p:sp>
      <p:pic>
        <p:nvPicPr>
          <p:cNvPr id="3" name="Picture 2" descr="Document_00025-Mzg5MzIwM6sqM cop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val="3615659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55</a:t>
            </a:fld>
            <a:endParaRPr lang="en-US"/>
          </a:p>
        </p:txBody>
      </p:sp>
      <p:pic>
        <p:nvPicPr>
          <p:cNvPr id="5" name="Picture 4" descr="Chapter1Problems 3.pdf"/>
          <p:cNvPicPr>
            <a:picLocks noChangeAspect="1"/>
          </p:cNvPicPr>
          <p:nvPr/>
        </p:nvPicPr>
        <p:blipFill rotWithShape="1">
          <a:blip r:embed="rId2">
            <a:extLst>
              <a:ext uri="{28A0092B-C50C-407E-A947-70E740481C1C}">
                <a14:useLocalDpi xmlns:a14="http://schemas.microsoft.com/office/drawing/2010/main" val="0"/>
              </a:ext>
            </a:extLst>
          </a:blip>
          <a:srcRect l="12638" t="15972" r="16515" b="13426"/>
          <a:stretch/>
        </p:blipFill>
        <p:spPr>
          <a:xfrm rot="10800000">
            <a:off x="1936747" y="55717"/>
            <a:ext cx="5175252" cy="6665758"/>
          </a:xfrm>
          <a:prstGeom prst="rect">
            <a:avLst/>
          </a:prstGeom>
        </p:spPr>
      </p:pic>
    </p:spTree>
    <p:extLst>
      <p:ext uri="{BB962C8B-B14F-4D97-AF65-F5344CB8AC3E}">
        <p14:creationId xmlns:p14="http://schemas.microsoft.com/office/powerpoint/2010/main" val="243383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56</a:t>
            </a:fld>
            <a:endParaRPr lang="en-US"/>
          </a:p>
        </p:txBody>
      </p:sp>
    </p:spTree>
    <p:extLst>
      <p:ext uri="{BB962C8B-B14F-4D97-AF65-F5344CB8AC3E}">
        <p14:creationId xmlns:p14="http://schemas.microsoft.com/office/powerpoint/2010/main" val="1884015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57</a:t>
            </a:fld>
            <a:endParaRPr lang="en-US"/>
          </a:p>
        </p:txBody>
      </p:sp>
    </p:spTree>
    <p:extLst>
      <p:ext uri="{BB962C8B-B14F-4D97-AF65-F5344CB8AC3E}">
        <p14:creationId xmlns:p14="http://schemas.microsoft.com/office/powerpoint/2010/main" val="40741218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58</a:t>
            </a:fld>
            <a:endParaRPr lang="en-US"/>
          </a:p>
        </p:txBody>
      </p:sp>
    </p:spTree>
    <p:extLst>
      <p:ext uri="{BB962C8B-B14F-4D97-AF65-F5344CB8AC3E}">
        <p14:creationId xmlns:p14="http://schemas.microsoft.com/office/powerpoint/2010/main" val="233117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585" y="664297"/>
            <a:ext cx="5306045" cy="5078314"/>
          </a:xfrm>
          <a:prstGeom prst="rect">
            <a:avLst/>
          </a:prstGeom>
        </p:spPr>
        <p:txBody>
          <a:bodyPr wrap="square">
            <a:spAutoFit/>
          </a:bodyPr>
          <a:lstStyle/>
          <a:p>
            <a:r>
              <a:rPr lang="en-US" b="1" dirty="0"/>
              <a:t>			Plant Tours in 2017</a:t>
            </a:r>
          </a:p>
          <a:p>
            <a:endParaRPr lang="en-US" b="1" dirty="0"/>
          </a:p>
          <a:p>
            <a:r>
              <a:rPr lang="en-US" b="1" dirty="0" err="1"/>
              <a:t>Rheingeist</a:t>
            </a:r>
            <a:r>
              <a:rPr lang="en-US" b="1" dirty="0"/>
              <a:t> Brewery</a:t>
            </a:r>
          </a:p>
          <a:p>
            <a:endParaRPr lang="en-US" b="1" dirty="0"/>
          </a:p>
          <a:p>
            <a:r>
              <a:rPr lang="en-US" b="1" dirty="0"/>
              <a:t>Miller Brewery (near Dayton)</a:t>
            </a:r>
          </a:p>
          <a:p>
            <a:endParaRPr lang="en-US" b="1" dirty="0"/>
          </a:p>
          <a:p>
            <a:r>
              <a:rPr lang="en-US" b="1" dirty="0" err="1"/>
              <a:t>Nease</a:t>
            </a:r>
            <a:r>
              <a:rPr lang="en-US" b="1" dirty="0"/>
              <a:t> (Harrison)</a:t>
            </a:r>
          </a:p>
          <a:p>
            <a:endParaRPr lang="en-US" b="1" dirty="0"/>
          </a:p>
          <a:p>
            <a:r>
              <a:rPr lang="en-US" b="1" dirty="0"/>
              <a:t>Shepherd Catalysts (Norwood)</a:t>
            </a:r>
          </a:p>
          <a:p>
            <a:endParaRPr lang="en-US" b="1" dirty="0"/>
          </a:p>
          <a:p>
            <a:r>
              <a:rPr lang="en-US" b="1" dirty="0"/>
              <a:t>Steam Plant West Campus</a:t>
            </a:r>
          </a:p>
          <a:p>
            <a:r>
              <a:rPr lang="en-US" b="1" dirty="0"/>
              <a:t>Steam Plant East Campus</a:t>
            </a:r>
          </a:p>
          <a:p>
            <a:endParaRPr lang="en-US" b="1" dirty="0"/>
          </a:p>
          <a:p>
            <a:r>
              <a:rPr lang="en-US" b="1" dirty="0"/>
              <a:t>Kraus </a:t>
            </a:r>
            <a:r>
              <a:rPr lang="en-US" b="1" dirty="0" err="1"/>
              <a:t>Maffei</a:t>
            </a:r>
            <a:r>
              <a:rPr lang="en-US" b="1" dirty="0"/>
              <a:t> (Covington)</a:t>
            </a:r>
          </a:p>
          <a:p>
            <a:endParaRPr lang="en-US" b="1" dirty="0"/>
          </a:p>
          <a:p>
            <a:r>
              <a:rPr lang="en-US" b="1" dirty="0"/>
              <a:t>Cincinnati Water Plant</a:t>
            </a:r>
          </a:p>
          <a:p>
            <a:endParaRPr lang="en-US" b="1" dirty="0"/>
          </a:p>
          <a:p>
            <a:r>
              <a:rPr lang="en-US" b="1" dirty="0"/>
              <a:t>Este Oleo Chemicals (Ivorydale)</a:t>
            </a:r>
          </a:p>
        </p:txBody>
      </p:sp>
      <p:sp>
        <p:nvSpPr>
          <p:cNvPr id="5" name="Slide Number Placeholder 4"/>
          <p:cNvSpPr>
            <a:spLocks noGrp="1"/>
          </p:cNvSpPr>
          <p:nvPr>
            <p:ph type="sldNum" sz="quarter" idx="12"/>
          </p:nvPr>
        </p:nvSpPr>
        <p:spPr/>
        <p:txBody>
          <a:bodyPr/>
          <a:lstStyle/>
          <a:p>
            <a:fld id="{3CD66960-9295-B34F-8C05-E64679D6C35D}" type="slidenum">
              <a:rPr lang="en-US" smtClean="0"/>
              <a:t>6</a:t>
            </a:fld>
            <a:endParaRPr lang="en-US"/>
          </a:p>
        </p:txBody>
      </p:sp>
    </p:spTree>
    <p:extLst>
      <p:ext uri="{BB962C8B-B14F-4D97-AF65-F5344CB8AC3E}">
        <p14:creationId xmlns:p14="http://schemas.microsoft.com/office/powerpoint/2010/main" val="2433114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0146" y="127769"/>
            <a:ext cx="1896729" cy="369332"/>
          </a:xfrm>
          <a:prstGeom prst="rect">
            <a:avLst/>
          </a:prstGeom>
        </p:spPr>
        <p:txBody>
          <a:bodyPr wrap="square">
            <a:spAutoFit/>
          </a:bodyPr>
          <a:lstStyle/>
          <a:p>
            <a:r>
              <a:rPr lang="en-US" b="1" dirty="0"/>
              <a:t>Outline of Class:</a:t>
            </a:r>
            <a:endParaRPr lang="en-US" dirty="0"/>
          </a:p>
        </p:txBody>
      </p:sp>
      <p:sp>
        <p:nvSpPr>
          <p:cNvPr id="5" name="Slide Number Placeholder 4"/>
          <p:cNvSpPr>
            <a:spLocks noGrp="1"/>
          </p:cNvSpPr>
          <p:nvPr>
            <p:ph type="sldNum" sz="quarter" idx="12"/>
          </p:nvPr>
        </p:nvSpPr>
        <p:spPr/>
        <p:txBody>
          <a:bodyPr/>
          <a:lstStyle/>
          <a:p>
            <a:fld id="{3CD66960-9295-B34F-8C05-E64679D6C35D}" type="slidenum">
              <a:rPr lang="en-US" smtClean="0"/>
              <a:t>7</a:t>
            </a:fld>
            <a:endParaRPr lang="en-US"/>
          </a:p>
        </p:txBody>
      </p:sp>
      <p:pic>
        <p:nvPicPr>
          <p:cNvPr id="3" name="Picture 2"/>
          <p:cNvPicPr>
            <a:picLocks noChangeAspect="1"/>
          </p:cNvPicPr>
          <p:nvPr/>
        </p:nvPicPr>
        <p:blipFill>
          <a:blip r:embed="rId2"/>
          <a:stretch>
            <a:fillRect/>
          </a:stretch>
        </p:blipFill>
        <p:spPr>
          <a:xfrm>
            <a:off x="187743" y="779548"/>
            <a:ext cx="3896800" cy="3126503"/>
          </a:xfrm>
          <a:prstGeom prst="rect">
            <a:avLst/>
          </a:prstGeom>
        </p:spPr>
      </p:pic>
      <p:pic>
        <p:nvPicPr>
          <p:cNvPr id="6" name="Picture 5"/>
          <p:cNvPicPr>
            <a:picLocks noChangeAspect="1"/>
          </p:cNvPicPr>
          <p:nvPr/>
        </p:nvPicPr>
        <p:blipFill rotWithShape="1">
          <a:blip r:embed="rId3"/>
          <a:srcRect t="-1" b="30588"/>
          <a:stretch/>
        </p:blipFill>
        <p:spPr>
          <a:xfrm>
            <a:off x="187742" y="3796250"/>
            <a:ext cx="3896801" cy="1944118"/>
          </a:xfrm>
          <a:prstGeom prst="rect">
            <a:avLst/>
          </a:prstGeom>
        </p:spPr>
      </p:pic>
      <p:pic>
        <p:nvPicPr>
          <p:cNvPr id="8" name="Picture 7"/>
          <p:cNvPicPr>
            <a:picLocks noChangeAspect="1"/>
          </p:cNvPicPr>
          <p:nvPr/>
        </p:nvPicPr>
        <p:blipFill>
          <a:blip r:embed="rId4"/>
          <a:stretch>
            <a:fillRect/>
          </a:stretch>
        </p:blipFill>
        <p:spPr>
          <a:xfrm>
            <a:off x="4667492" y="636261"/>
            <a:ext cx="4084543" cy="2683587"/>
          </a:xfrm>
          <a:prstGeom prst="rect">
            <a:avLst/>
          </a:prstGeom>
        </p:spPr>
      </p:pic>
      <p:pic>
        <p:nvPicPr>
          <p:cNvPr id="9" name="Picture 8"/>
          <p:cNvPicPr>
            <a:picLocks noChangeAspect="1"/>
          </p:cNvPicPr>
          <p:nvPr/>
        </p:nvPicPr>
        <p:blipFill>
          <a:blip r:embed="rId5"/>
          <a:stretch>
            <a:fillRect/>
          </a:stretch>
        </p:blipFill>
        <p:spPr>
          <a:xfrm>
            <a:off x="4667492" y="3180688"/>
            <a:ext cx="4084543" cy="2845943"/>
          </a:xfrm>
          <a:prstGeom prst="rect">
            <a:avLst/>
          </a:prstGeom>
        </p:spPr>
      </p:pic>
    </p:spTree>
    <p:extLst>
      <p:ext uri="{BB962C8B-B14F-4D97-AF65-F5344CB8AC3E}">
        <p14:creationId xmlns:p14="http://schemas.microsoft.com/office/powerpoint/2010/main" val="116550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2080" y="1341869"/>
            <a:ext cx="6456029" cy="3970318"/>
          </a:xfrm>
          <a:prstGeom prst="rect">
            <a:avLst/>
          </a:prstGeom>
        </p:spPr>
        <p:txBody>
          <a:bodyPr wrap="square">
            <a:spAutoFit/>
          </a:bodyPr>
          <a:lstStyle/>
          <a:p>
            <a:endParaRPr lang="en-US" dirty="0"/>
          </a:p>
          <a:p>
            <a:r>
              <a:rPr lang="en-US" b="1" dirty="0"/>
              <a:t>Energy</a:t>
            </a:r>
            <a:r>
              <a:rPr lang="en-US" dirty="0"/>
              <a:t> is the capacity to do work. </a:t>
            </a:r>
          </a:p>
          <a:p>
            <a:r>
              <a:rPr lang="en-US" dirty="0"/>
              <a:t>Potential, kinetic, molecular, bond, nuclear, magnetic, </a:t>
            </a:r>
            <a:r>
              <a:rPr lang="en-US" dirty="0" err="1"/>
              <a:t>Coloumbic</a:t>
            </a:r>
            <a:r>
              <a:rPr lang="en-US" dirty="0"/>
              <a:t>.</a:t>
            </a:r>
          </a:p>
          <a:p>
            <a:endParaRPr lang="en-US" dirty="0"/>
          </a:p>
          <a:p>
            <a:r>
              <a:rPr lang="en-US" dirty="0"/>
              <a:t>You use energy to do work.  You can store energy or expend energy.  You do work.</a:t>
            </a:r>
          </a:p>
          <a:p>
            <a:endParaRPr lang="en-US" dirty="0"/>
          </a:p>
          <a:p>
            <a:r>
              <a:rPr lang="en-US" dirty="0"/>
              <a:t>Work is the integral of force times change in distance.</a:t>
            </a:r>
          </a:p>
          <a:p>
            <a:endParaRPr lang="en-US" dirty="0"/>
          </a:p>
          <a:p>
            <a:r>
              <a:rPr lang="en-US" dirty="0"/>
              <a:t>Surface Energy, it requires energy to make a surface.</a:t>
            </a:r>
          </a:p>
          <a:p>
            <a:endParaRPr lang="en-US" dirty="0"/>
          </a:p>
          <a:p>
            <a:r>
              <a:rPr lang="en-US" dirty="0"/>
              <a:t>Kinetic energy of a gas atom E = 3/2 </a:t>
            </a:r>
            <a:r>
              <a:rPr lang="en-US" dirty="0" err="1"/>
              <a:t>k</a:t>
            </a:r>
            <a:r>
              <a:rPr lang="en-US" baseline="-25000" dirty="0" err="1"/>
              <a:t>B</a:t>
            </a:r>
            <a:r>
              <a:rPr lang="en-US" dirty="0" err="1"/>
              <a:t>T</a:t>
            </a:r>
            <a:r>
              <a:rPr lang="en-US" dirty="0"/>
              <a:t>. </a:t>
            </a:r>
          </a:p>
          <a:p>
            <a:r>
              <a:rPr lang="en-US" dirty="0"/>
              <a:t>(T is in absolute units otherwise we would have negative kinetic energy.)</a:t>
            </a:r>
          </a:p>
        </p:txBody>
      </p:sp>
      <p:sp>
        <p:nvSpPr>
          <p:cNvPr id="5" name="Slide Number Placeholder 4"/>
          <p:cNvSpPr>
            <a:spLocks noGrp="1"/>
          </p:cNvSpPr>
          <p:nvPr>
            <p:ph type="sldNum" sz="quarter" idx="12"/>
          </p:nvPr>
        </p:nvSpPr>
        <p:spPr/>
        <p:txBody>
          <a:bodyPr/>
          <a:lstStyle/>
          <a:p>
            <a:fld id="{3CD66960-9295-B34F-8C05-E64679D6C35D}" type="slidenum">
              <a:rPr lang="en-US" smtClean="0"/>
              <a:t>8</a:t>
            </a:fld>
            <a:endParaRPr lang="en-US"/>
          </a:p>
        </p:txBody>
      </p:sp>
      <p:sp>
        <p:nvSpPr>
          <p:cNvPr id="2" name="Rectangle 1"/>
          <p:cNvSpPr/>
          <p:nvPr/>
        </p:nvSpPr>
        <p:spPr>
          <a:xfrm>
            <a:off x="3189234" y="416957"/>
            <a:ext cx="2403948" cy="369332"/>
          </a:xfrm>
          <a:prstGeom prst="rect">
            <a:avLst/>
          </a:prstGeom>
        </p:spPr>
        <p:txBody>
          <a:bodyPr wrap="none">
            <a:spAutoFit/>
          </a:bodyPr>
          <a:lstStyle/>
          <a:p>
            <a:r>
              <a:rPr lang="en-US" b="1" dirty="0"/>
              <a:t>Chapter 1   Background</a:t>
            </a:r>
            <a:r>
              <a:rPr lang="en-US" dirty="0"/>
              <a:t> </a:t>
            </a:r>
          </a:p>
        </p:txBody>
      </p:sp>
    </p:spTree>
    <p:extLst>
      <p:ext uri="{BB962C8B-B14F-4D97-AF65-F5344CB8AC3E}">
        <p14:creationId xmlns:p14="http://schemas.microsoft.com/office/powerpoint/2010/main" val="2310636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769" y="675480"/>
            <a:ext cx="7653403" cy="5355312"/>
          </a:xfrm>
          <a:prstGeom prst="rect">
            <a:avLst/>
          </a:prstGeom>
        </p:spPr>
        <p:txBody>
          <a:bodyPr wrap="square">
            <a:spAutoFit/>
          </a:bodyPr>
          <a:lstStyle/>
          <a:p>
            <a:r>
              <a:rPr lang="en-US" b="1" dirty="0"/>
              <a:t>Ground state for energy. </a:t>
            </a:r>
          </a:p>
          <a:p>
            <a:endParaRPr lang="en-US" dirty="0"/>
          </a:p>
          <a:p>
            <a:r>
              <a:rPr lang="en-US" dirty="0"/>
              <a:t>We could consider T = 0 but this is inconvenient (impossible to achieve) and ignores atomic energy, E = mc</a:t>
            </a:r>
            <a:r>
              <a:rPr lang="en-US" baseline="30000" dirty="0"/>
              <a:t>2</a:t>
            </a:r>
            <a:r>
              <a:rPr lang="en-US" dirty="0"/>
              <a:t>, and chemical bond energy.</a:t>
            </a:r>
          </a:p>
          <a:p>
            <a:endParaRPr lang="en-US" dirty="0"/>
          </a:p>
          <a:p>
            <a:r>
              <a:rPr lang="en-US" dirty="0"/>
              <a:t>Often we define the ground state at STP.</a:t>
            </a:r>
          </a:p>
          <a:p>
            <a:endParaRPr lang="en-US" dirty="0"/>
          </a:p>
          <a:p>
            <a:r>
              <a:rPr lang="en-US" dirty="0"/>
              <a:t>In the end we are only interested in changes in energy for an event or process so the ground state is only important in so far as we use the same ground state for all components of a calculation.</a:t>
            </a:r>
          </a:p>
          <a:p>
            <a:endParaRPr lang="en-US" dirty="0"/>
          </a:p>
          <a:p>
            <a:pPr algn="ctr"/>
            <a:r>
              <a:rPr lang="en-US" b="1" dirty="0"/>
              <a:t>First Law of Thermodynamics (basis of energy balance)</a:t>
            </a:r>
          </a:p>
          <a:p>
            <a:r>
              <a:rPr lang="en-US" b="1" dirty="0"/>
              <a:t>For any spontaneous process the total energy is constant.  </a:t>
            </a:r>
            <a:r>
              <a:rPr lang="en-US" dirty="0"/>
              <a:t>That is, in order for energy to increase we require work or heat to be added to the system. </a:t>
            </a:r>
          </a:p>
          <a:p>
            <a:endParaRPr lang="en-US" dirty="0"/>
          </a:p>
          <a:p>
            <a:r>
              <a:rPr lang="en-US" dirty="0"/>
              <a:t>E = PV for a gas, </a:t>
            </a:r>
          </a:p>
          <a:p>
            <a:r>
              <a:rPr lang="en-US" dirty="0"/>
              <a:t>to increase the pressure at constant number of gas atoms requires force and a change in distance, compression, that leads to a reduction in volume. Or you need to heat the system.</a:t>
            </a:r>
          </a:p>
        </p:txBody>
      </p:sp>
      <p:sp>
        <p:nvSpPr>
          <p:cNvPr id="5" name="Slide Number Placeholder 4"/>
          <p:cNvSpPr>
            <a:spLocks noGrp="1"/>
          </p:cNvSpPr>
          <p:nvPr>
            <p:ph type="sldNum" sz="quarter" idx="12"/>
          </p:nvPr>
        </p:nvSpPr>
        <p:spPr/>
        <p:txBody>
          <a:bodyPr/>
          <a:lstStyle/>
          <a:p>
            <a:fld id="{3CD66960-9295-B34F-8C05-E64679D6C35D}" type="slidenum">
              <a:rPr lang="en-US" smtClean="0"/>
              <a:t>9</a:t>
            </a:fld>
            <a:endParaRPr lang="en-US"/>
          </a:p>
        </p:txBody>
      </p:sp>
    </p:spTree>
    <p:extLst>
      <p:ext uri="{BB962C8B-B14F-4D97-AF65-F5344CB8AC3E}">
        <p14:creationId xmlns:p14="http://schemas.microsoft.com/office/powerpoint/2010/main" val="1748810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9622</TotalTime>
  <Words>1816</Words>
  <Application>Microsoft Macintosh PowerPoint</Application>
  <PresentationFormat>On-screen Show (4:3)</PresentationFormat>
  <Paragraphs>305</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DR4XB-2QBXH-MDT76-B4JMQ-YQ34D</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dc:creator>
  <cp:lastModifiedBy>greg beaucage</cp:lastModifiedBy>
  <cp:revision>66</cp:revision>
  <cp:lastPrinted>2017-01-08T21:45:19Z</cp:lastPrinted>
  <dcterms:created xsi:type="dcterms:W3CDTF">2015-01-11T19:38:00Z</dcterms:created>
  <dcterms:modified xsi:type="dcterms:W3CDTF">2019-01-14T03:13:45Z</dcterms:modified>
</cp:coreProperties>
</file>